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0000"/>
    <a:srgbClr val="050540"/>
    <a:srgbClr val="003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42"/>
    <p:restoredTop sz="94651"/>
  </p:normalViewPr>
  <p:slideViewPr>
    <p:cSldViewPr snapToGrid="0" snapToObjects="1">
      <p:cViewPr>
        <p:scale>
          <a:sx n="10" d="100"/>
          <a:sy n="10" d="100"/>
        </p:scale>
        <p:origin x="5232" y="2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193AB2-9EB0-C345-A45E-76AFD0B7BE17}" type="datetimeFigureOut">
              <a:rPr lang="en-US" smtClean="0"/>
              <a:t>8/25/19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491FB2-ABDD-004F-BAA7-E71AD4281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981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91FB2-ABDD-004F-BAA7-E71AD4281E9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83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491FB2-ABDD-004F-BAA7-E71AD4281E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96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77A60-4C96-AB47-B764-89053A072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669F03-1F79-CF4F-BB67-93175AEAE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586E5-1CAF-A34E-B766-22880C2A4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27F8A-CB6B-4046-8938-92C80FCF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FEE2A-B836-9941-BD1A-20AA55F67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64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80C65-5F97-EA4A-86FA-F9378D68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D0472-E60A-4E4D-8BFB-BDA742A5F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B1A7A-2979-E343-8D12-30161B256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7312F-1ECB-C14A-879D-6F43DD1E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8FAB8-E11F-DF48-B4D8-148A1098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77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D36790-D0E8-EE46-88EA-27CB5A8EE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A8BAA-B67A-7F48-82DD-823E49E57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932D8-DD6F-7B4D-A229-0A47611CD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24F51-F3A4-0540-946D-AA712D7C2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B9A22-162F-6E46-A412-E0B2F02BF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16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F610B-C393-D341-834F-F87F0FF3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90D27-75C6-D34C-9EE5-66D804527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5463A-5DC5-2846-990D-6D7186B3E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3E384-BA8D-674F-89B4-48E616A29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7E7AA-7E4C-564B-9B25-2F10B3F1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84B92-34E5-A64A-8A2B-1DC864A79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EB5D9-1CA6-7843-A385-2029647E8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165F7-304B-AA4A-82A7-101498A4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5A1E0-6370-6045-99C0-4585F8F1A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C8BDB-225F-7B47-9D6D-D350110B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8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24396-5412-7641-85EF-703DEE945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AC3D-3553-AD4C-AC40-44E984BC0A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D287E-1675-E44A-9311-540FCC3C2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AB6C1-1FD8-A043-A5D9-276E2C767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0F694-80F9-3241-AD9C-543AA986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15379-4214-874C-9496-C266935E4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0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E8A9C-BAE7-F541-BBC7-556F6FEEC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9802A-66F7-AE42-9A9D-16FA85706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2D1B3-1915-924E-B557-95643C71C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5468EA-C56C-3C4A-8003-6C9EFA9923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DD71D-2D3B-7D47-AF2D-E48C67A57A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5D4B21-F10B-5E4D-B0B9-0E32BD93B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5A846-FE91-4441-A3B8-F81C7E0DD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C409E-8914-024C-B7BC-C252C71A7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98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81C6E-8C97-454B-A0EA-BC2A7E89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18948E-A3B7-614F-8F0F-B2BFC6B9B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82857-4069-1F40-A9EB-D06C3C0A1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345B79-9F30-6A4E-A3B8-227067BC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8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F72D7-F579-4147-87BC-BE9E7F48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BCF14A-C8D0-A64E-BEC8-7D7DCED9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8A6D2-D412-6347-A063-18293C4A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09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233D1-2B7B-8E4F-BB2B-1705C6FD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984F-1964-FA48-B31F-E379A44DF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F8EB7-DF87-A84F-A24E-534666552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BB1F11-E9A8-DE43-864F-F4B5A6BBF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3DC11-3702-9B40-9700-10D31DE8C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8D1BE-C4BD-7741-82E4-316D5CC4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76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4B671-0EE4-2441-8D63-20ED4ECB2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9640E8-B7DF-3941-B3E8-21979623E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232DB5-42AB-C24F-B16B-C52F22304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20EF6-6BEC-CA4F-84D4-6A4078F4A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A5B8F-7291-0345-B3C1-D0B4FB4BA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BBDD0-A8E9-6B4C-A957-D416FA7F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50C604-DB2A-B941-8846-74134C6B5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8AB8B-43E9-854F-91C7-12FF9C542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3DF5F-B167-B840-818C-39F1D99CB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FC735-9F0C-7A4A-A06D-5322794A5D25}" type="datetimeFigureOut">
              <a:rPr lang="en-US" smtClean="0"/>
              <a:t>8/25/19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C8BA5-1D6A-0E4F-B119-99650F5AB0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5DEDC-C8D5-6041-92C6-E2FC514B9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38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jpg"/><Relationship Id="rId5" Type="http://schemas.openxmlformats.org/officeDocument/2006/relationships/image" Target="../media/image12.svg"/><Relationship Id="rId10" Type="http://schemas.openxmlformats.org/officeDocument/2006/relationships/image" Target="../media/image17.jp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76E7F89-F4BD-6545-96C2-6087D4913E34}"/>
              </a:ext>
            </a:extLst>
          </p:cNvPr>
          <p:cNvGrpSpPr/>
          <p:nvPr/>
        </p:nvGrpSpPr>
        <p:grpSpPr>
          <a:xfrm>
            <a:off x="-1196125" y="-10086865"/>
            <a:ext cx="16092674" cy="13547884"/>
            <a:chOff x="-1196125" y="-10086865"/>
            <a:chExt cx="16092674" cy="1354788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024816A-09FA-9A4C-8460-CCDE7FC56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196125" y="-10086865"/>
              <a:ext cx="16092674" cy="13547884"/>
            </a:xfrm>
            <a:prstGeom prst="rect">
              <a:avLst/>
            </a:prstGeom>
          </p:spPr>
        </p:pic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B2D384A-FC7A-0040-B1A8-C0ED84B9388D}"/>
                </a:ext>
              </a:extLst>
            </p:cNvPr>
            <p:cNvSpPr txBox="1"/>
            <p:nvPr/>
          </p:nvSpPr>
          <p:spPr>
            <a:xfrm>
              <a:off x="4484060" y="-7911927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Foster City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0784A76-90B3-8E49-B2B3-964ABC315D72}"/>
                </a:ext>
              </a:extLst>
            </p:cNvPr>
            <p:cNvSpPr txBox="1"/>
            <p:nvPr/>
          </p:nvSpPr>
          <p:spPr>
            <a:xfrm>
              <a:off x="2665371" y="-7000997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Mateo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4C5C12A-3150-3748-B2E4-318C1A06288B}"/>
                </a:ext>
              </a:extLst>
            </p:cNvPr>
            <p:cNvSpPr txBox="1"/>
            <p:nvPr/>
          </p:nvSpPr>
          <p:spPr>
            <a:xfrm>
              <a:off x="-868718" y="-8007993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Hillsborough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DB59E55-EA3B-8243-BD94-870E76C37D12}"/>
                </a:ext>
              </a:extLst>
            </p:cNvPr>
            <p:cNvSpPr txBox="1"/>
            <p:nvPr/>
          </p:nvSpPr>
          <p:spPr>
            <a:xfrm>
              <a:off x="-800982" y="-9499829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Burlingame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A7C0EC1-9C3F-C94E-B3B3-A31D6B19C173}"/>
                </a:ext>
              </a:extLst>
            </p:cNvPr>
            <p:cNvSpPr txBox="1"/>
            <p:nvPr/>
          </p:nvSpPr>
          <p:spPr>
            <a:xfrm>
              <a:off x="2581740" y="-4387187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Belmont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7D233BEF-0058-6546-BA25-4AE31B54AD53}"/>
                </a:ext>
              </a:extLst>
            </p:cNvPr>
            <p:cNvSpPr txBox="1"/>
            <p:nvPr/>
          </p:nvSpPr>
          <p:spPr>
            <a:xfrm>
              <a:off x="4941257" y="-3481137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Carlos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BF40971-E44F-8946-BF2E-27D7E3130B65}"/>
                </a:ext>
              </a:extLst>
            </p:cNvPr>
            <p:cNvSpPr txBox="1"/>
            <p:nvPr/>
          </p:nvSpPr>
          <p:spPr>
            <a:xfrm>
              <a:off x="6903732" y="-2854010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Redwood City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8A150DE-CB06-6140-AE64-10F94A65E6DF}"/>
                </a:ext>
              </a:extLst>
            </p:cNvPr>
            <p:cNvSpPr txBox="1"/>
            <p:nvPr/>
          </p:nvSpPr>
          <p:spPr>
            <a:xfrm>
              <a:off x="11919275" y="10507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Palo Alto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4E306BD-F6E8-EC49-A277-66B359BC8560}"/>
                </a:ext>
              </a:extLst>
            </p:cNvPr>
            <p:cNvSpPr txBox="1"/>
            <p:nvPr/>
          </p:nvSpPr>
          <p:spPr>
            <a:xfrm>
              <a:off x="12466769" y="-2069905"/>
              <a:ext cx="166274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East Palo Alto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F6E3CFB-D05A-1346-98F7-E7419E0A2D0A}"/>
                </a:ext>
              </a:extLst>
            </p:cNvPr>
            <p:cNvSpPr txBox="1"/>
            <p:nvPr/>
          </p:nvSpPr>
          <p:spPr>
            <a:xfrm>
              <a:off x="8080475" y="-266492"/>
              <a:ext cx="226579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Atherton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E3E1B3C-B29A-1148-8841-DE2D46F18BFE}"/>
                </a:ext>
              </a:extLst>
            </p:cNvPr>
            <p:cNvSpPr txBox="1"/>
            <p:nvPr/>
          </p:nvSpPr>
          <p:spPr>
            <a:xfrm>
              <a:off x="9653481" y="-689577"/>
              <a:ext cx="226579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Menlo Park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3153E6-ECB0-5642-901A-D32BDC593D03}"/>
              </a:ext>
            </a:extLst>
          </p:cNvPr>
          <p:cNvGrpSpPr/>
          <p:nvPr/>
        </p:nvGrpSpPr>
        <p:grpSpPr>
          <a:xfrm>
            <a:off x="15029537" y="-10086865"/>
            <a:ext cx="16189758" cy="13497013"/>
            <a:chOff x="15029537" y="-10086865"/>
            <a:chExt cx="16189758" cy="13497013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513B04F6-E192-0540-8FD7-FF94C045A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177453" y="-10086865"/>
              <a:ext cx="16041842" cy="13497013"/>
            </a:xfrm>
            <a:prstGeom prst="rect">
              <a:avLst/>
            </a:prstGeom>
          </p:spPr>
        </p:pic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B9074D0-1394-2F47-8B1D-3DA78DA2DDCF}"/>
                </a:ext>
              </a:extLst>
            </p:cNvPr>
            <p:cNvSpPr txBox="1"/>
            <p:nvPr/>
          </p:nvSpPr>
          <p:spPr>
            <a:xfrm>
              <a:off x="16128789" y="-9065190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Los Altos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44384B13-EF8E-0E45-B392-8A935BE88903}"/>
                </a:ext>
              </a:extLst>
            </p:cNvPr>
            <p:cNvSpPr txBox="1"/>
            <p:nvPr/>
          </p:nvSpPr>
          <p:spPr>
            <a:xfrm>
              <a:off x="23531074" y="1197259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Los Gatos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21FEFAC-CDD8-B542-9AFC-F879394C1341}"/>
                </a:ext>
              </a:extLst>
            </p:cNvPr>
            <p:cNvSpPr txBox="1"/>
            <p:nvPr/>
          </p:nvSpPr>
          <p:spPr>
            <a:xfrm>
              <a:off x="15029537" y="-9293398"/>
              <a:ext cx="154961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Los Altos Hills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E933BE5-28FA-5B4C-BBE2-1F8BD8F5C79A}"/>
                </a:ext>
              </a:extLst>
            </p:cNvPr>
            <p:cNvSpPr txBox="1"/>
            <p:nvPr/>
          </p:nvSpPr>
          <p:spPr>
            <a:xfrm>
              <a:off x="18491350" y="-9630586"/>
              <a:ext cx="216973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Mountain View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2803A9EF-6049-FA40-84C5-699CC4DAF6C6}"/>
                </a:ext>
              </a:extLst>
            </p:cNvPr>
            <p:cNvSpPr txBox="1"/>
            <p:nvPr/>
          </p:nvSpPr>
          <p:spPr>
            <a:xfrm>
              <a:off x="20319440" y="-8044278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Sunnyvale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411BAFC-3BB8-5340-A45D-E33515D30548}"/>
                </a:ext>
              </a:extLst>
            </p:cNvPr>
            <p:cNvSpPr txBox="1"/>
            <p:nvPr/>
          </p:nvSpPr>
          <p:spPr>
            <a:xfrm>
              <a:off x="20863726" y="-5339038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Cupertino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F3E09F5-A801-8240-A54F-2568D8671007}"/>
                </a:ext>
              </a:extLst>
            </p:cNvPr>
            <p:cNvSpPr txBox="1"/>
            <p:nvPr/>
          </p:nvSpPr>
          <p:spPr>
            <a:xfrm>
              <a:off x="23964048" y="-8754572"/>
              <a:ext cx="229500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Santa Clara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FB74F72-27D2-0641-B485-FBD22AB7A918}"/>
                </a:ext>
              </a:extLst>
            </p:cNvPr>
            <p:cNvSpPr txBox="1"/>
            <p:nvPr/>
          </p:nvSpPr>
          <p:spPr>
            <a:xfrm>
              <a:off x="20950102" y="-2448311"/>
              <a:ext cx="229500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Saratoga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5551664-890C-E74A-9393-08D32CE34F03}"/>
                </a:ext>
              </a:extLst>
            </p:cNvPr>
            <p:cNvSpPr txBox="1"/>
            <p:nvPr/>
          </p:nvSpPr>
          <p:spPr>
            <a:xfrm>
              <a:off x="24884177" y="-2854010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Campbell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BAF1135-F9DD-004B-9BB6-B05339CB503D}"/>
                </a:ext>
              </a:extLst>
            </p:cNvPr>
            <p:cNvSpPr txBox="1"/>
            <p:nvPr/>
          </p:nvSpPr>
          <p:spPr>
            <a:xfrm>
              <a:off x="27437987" y="-5893036"/>
              <a:ext cx="274974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Jose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E4BAC6-7278-5943-9605-24C0D35B5839}"/>
              </a:ext>
            </a:extLst>
          </p:cNvPr>
          <p:cNvGrpSpPr/>
          <p:nvPr/>
        </p:nvGrpSpPr>
        <p:grpSpPr>
          <a:xfrm>
            <a:off x="15177453" y="-24158811"/>
            <a:ext cx="16041842" cy="13779773"/>
            <a:chOff x="15177453" y="-24158811"/>
            <a:chExt cx="16041842" cy="1377977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1E07088-A267-484A-B24A-563A2D1D70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177453" y="-24158811"/>
              <a:ext cx="16041842" cy="13779773"/>
            </a:xfrm>
            <a:prstGeom prst="rect">
              <a:avLst/>
            </a:prstGeom>
          </p:spPr>
        </p:pic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815BA45-3468-B24F-BE90-1981F708081C}"/>
                </a:ext>
              </a:extLst>
            </p:cNvPr>
            <p:cNvSpPr txBox="1"/>
            <p:nvPr/>
          </p:nvSpPr>
          <p:spPr>
            <a:xfrm>
              <a:off x="18491350" y="-15792316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Oakland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0216B2A-F358-8345-9E40-9A015550315C}"/>
                </a:ext>
              </a:extLst>
            </p:cNvPr>
            <p:cNvSpPr txBox="1"/>
            <p:nvPr/>
          </p:nvSpPr>
          <p:spPr>
            <a:xfrm>
              <a:off x="16321614" y="-17870414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Emeryville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B74BD1AD-2ACF-C747-A36F-5E6C07CBA2C5}"/>
                </a:ext>
              </a:extLst>
            </p:cNvPr>
            <p:cNvSpPr txBox="1"/>
            <p:nvPr/>
          </p:nvSpPr>
          <p:spPr>
            <a:xfrm>
              <a:off x="16278072" y="-14521246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Alameda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7601429-3D16-5546-A76B-9D0129AD0167}"/>
                </a:ext>
              </a:extLst>
            </p:cNvPr>
            <p:cNvSpPr txBox="1"/>
            <p:nvPr/>
          </p:nvSpPr>
          <p:spPr>
            <a:xfrm>
              <a:off x="18469579" y="-19524244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Berkeley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54906B75-959F-B147-B115-18858002B30A}"/>
                </a:ext>
              </a:extLst>
            </p:cNvPr>
            <p:cNvSpPr txBox="1"/>
            <p:nvPr/>
          </p:nvSpPr>
          <p:spPr>
            <a:xfrm>
              <a:off x="16299843" y="-20665584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Albany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64D0B40E-84A3-6846-B727-F58ED0DF1CC7}"/>
                </a:ext>
              </a:extLst>
            </p:cNvPr>
            <p:cNvSpPr txBox="1"/>
            <p:nvPr/>
          </p:nvSpPr>
          <p:spPr>
            <a:xfrm>
              <a:off x="16495056" y="-23071087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El Cerrito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D5CEA819-6CBC-9C4B-87F4-E6EA4870C033}"/>
                </a:ext>
              </a:extLst>
            </p:cNvPr>
            <p:cNvSpPr txBox="1"/>
            <p:nvPr/>
          </p:nvSpPr>
          <p:spPr>
            <a:xfrm>
              <a:off x="15177453" y="-22565880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Richmond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38FACE22-54A7-8149-B992-856FA34E0B18}"/>
                </a:ext>
              </a:extLst>
            </p:cNvPr>
            <p:cNvSpPr txBox="1"/>
            <p:nvPr/>
          </p:nvSpPr>
          <p:spPr>
            <a:xfrm>
              <a:off x="20039719" y="-17090608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Piedmont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EAF0F93-E290-4343-9EE5-ED915774D2E1}"/>
                </a:ext>
              </a:extLst>
            </p:cNvPr>
            <p:cNvSpPr txBox="1"/>
            <p:nvPr/>
          </p:nvSpPr>
          <p:spPr>
            <a:xfrm>
              <a:off x="21589833" y="-20987293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Orinda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D9854432-A765-284C-8AFA-D2C64A0D3DA7}"/>
                </a:ext>
              </a:extLst>
            </p:cNvPr>
            <p:cNvSpPr txBox="1"/>
            <p:nvPr/>
          </p:nvSpPr>
          <p:spPr>
            <a:xfrm>
              <a:off x="24710087" y="-20987293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Lafayette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39110F3-D601-3F40-8BC5-17CD04D33127}"/>
                </a:ext>
              </a:extLst>
            </p:cNvPr>
            <p:cNvSpPr txBox="1"/>
            <p:nvPr/>
          </p:nvSpPr>
          <p:spPr>
            <a:xfrm>
              <a:off x="23964048" y="-10951329"/>
              <a:ext cx="246785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Leandro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7E52B62-CE71-8F4F-8253-B4E7F3559559}"/>
                </a:ext>
              </a:extLst>
            </p:cNvPr>
            <p:cNvSpPr txBox="1"/>
            <p:nvPr/>
          </p:nvSpPr>
          <p:spPr>
            <a:xfrm>
              <a:off x="25709261" y="-17870414"/>
              <a:ext cx="216973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Moraga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EC10C099-6AFD-C347-9F36-C9C6F4A51AE5}"/>
                </a:ext>
              </a:extLst>
            </p:cNvPr>
            <p:cNvSpPr txBox="1"/>
            <p:nvPr/>
          </p:nvSpPr>
          <p:spPr>
            <a:xfrm>
              <a:off x="28623493" y="-22288645"/>
              <a:ext cx="216973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Walnut Creek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18F629E-043A-B142-9EF3-3375D3A47C75}"/>
                </a:ext>
              </a:extLst>
            </p:cNvPr>
            <p:cNvSpPr txBox="1"/>
            <p:nvPr/>
          </p:nvSpPr>
          <p:spPr>
            <a:xfrm>
              <a:off x="29540664" y="-18336705"/>
              <a:ext cx="163508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Alamo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81A0826-21E0-5C4F-B924-0BBB53CF9187}"/>
                </a:ext>
              </a:extLst>
            </p:cNvPr>
            <p:cNvSpPr txBox="1"/>
            <p:nvPr/>
          </p:nvSpPr>
          <p:spPr>
            <a:xfrm>
              <a:off x="29522588" y="-24099095"/>
              <a:ext cx="163508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Concord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00D3636-710B-6B4A-A0B3-8541B1D38571}"/>
              </a:ext>
            </a:extLst>
          </p:cNvPr>
          <p:cNvGrpSpPr/>
          <p:nvPr/>
        </p:nvGrpSpPr>
        <p:grpSpPr>
          <a:xfrm>
            <a:off x="-1202133" y="-24158811"/>
            <a:ext cx="16085854" cy="13779773"/>
            <a:chOff x="-1202133" y="-24158811"/>
            <a:chExt cx="16085854" cy="1377977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61A049E-03A4-F644-B94D-F62C756B8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1202133" y="-24158811"/>
              <a:ext cx="16085854" cy="13779773"/>
            </a:xfrm>
            <a:prstGeom prst="rect">
              <a:avLst/>
            </a:prstGeom>
          </p:spPr>
        </p:pic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348D490-2EFE-F449-9F35-2917A18E8E70}"/>
                </a:ext>
              </a:extLst>
            </p:cNvPr>
            <p:cNvSpPr txBox="1"/>
            <p:nvPr/>
          </p:nvSpPr>
          <p:spPr>
            <a:xfrm>
              <a:off x="10537816" y="-16242309"/>
              <a:ext cx="17839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Potrero Hill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9B11912D-BC63-AA40-9EEB-7ED239C40D2D}"/>
                </a:ext>
              </a:extLst>
            </p:cNvPr>
            <p:cNvSpPr txBox="1"/>
            <p:nvPr/>
          </p:nvSpPr>
          <p:spPr>
            <a:xfrm>
              <a:off x="8575173" y="-17090608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Mission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5CE31D17-3DB5-6E4E-B818-D86B5A4C7D6B}"/>
                </a:ext>
              </a:extLst>
            </p:cNvPr>
            <p:cNvSpPr txBox="1"/>
            <p:nvPr/>
          </p:nvSpPr>
          <p:spPr>
            <a:xfrm>
              <a:off x="10586848" y="-14798245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Bayview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2AEA1CB-5EA8-8646-AD94-4227EB15FEC5}"/>
                </a:ext>
              </a:extLst>
            </p:cNvPr>
            <p:cNvSpPr txBox="1"/>
            <p:nvPr/>
          </p:nvSpPr>
          <p:spPr>
            <a:xfrm>
              <a:off x="7541341" y="-20153688"/>
              <a:ext cx="20676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Pacific Heights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3596A69B-98F7-884A-A9FA-7916BBBE530C}"/>
                </a:ext>
              </a:extLst>
            </p:cNvPr>
            <p:cNvSpPr txBox="1"/>
            <p:nvPr/>
          </p:nvSpPr>
          <p:spPr>
            <a:xfrm>
              <a:off x="6657174" y="-20853772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Marina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19DA45F5-91B5-5E42-B88D-279DD55EA7EB}"/>
                </a:ext>
              </a:extLst>
            </p:cNvPr>
            <p:cNvSpPr txBox="1"/>
            <p:nvPr/>
          </p:nvSpPr>
          <p:spPr>
            <a:xfrm>
              <a:off x="9213372" y="-20875024"/>
              <a:ext cx="20676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Russian Hill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9AA77CD-B05A-644E-A8B6-15705537DA48}"/>
                </a:ext>
              </a:extLst>
            </p:cNvPr>
            <p:cNvSpPr txBox="1"/>
            <p:nvPr/>
          </p:nvSpPr>
          <p:spPr>
            <a:xfrm>
              <a:off x="3746301" y="-19113868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Richmond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EB4F43BE-BC13-534F-8123-CD80C1793347}"/>
                </a:ext>
              </a:extLst>
            </p:cNvPr>
            <p:cNvSpPr txBox="1"/>
            <p:nvPr/>
          </p:nvSpPr>
          <p:spPr>
            <a:xfrm>
              <a:off x="2471571" y="-15583410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Sunset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5384779-3629-BB48-813E-8270D92AE80F}"/>
                </a:ext>
              </a:extLst>
            </p:cNvPr>
            <p:cNvSpPr txBox="1"/>
            <p:nvPr/>
          </p:nvSpPr>
          <p:spPr>
            <a:xfrm>
              <a:off x="9267122" y="-13417800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Portola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BC3101A8-D31B-4042-968B-F03D2AA8B0E7}"/>
                </a:ext>
              </a:extLst>
            </p:cNvPr>
            <p:cNvSpPr txBox="1"/>
            <p:nvPr/>
          </p:nvSpPr>
          <p:spPr>
            <a:xfrm>
              <a:off x="7079801" y="-13621235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Excelsior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9AFC3542-B8B7-E047-BE91-17B729AFC459}"/>
                </a:ext>
              </a:extLst>
            </p:cNvPr>
            <p:cNvSpPr txBox="1"/>
            <p:nvPr/>
          </p:nvSpPr>
          <p:spPr>
            <a:xfrm>
              <a:off x="8688205" y="-15858824"/>
              <a:ext cx="20676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Bernal Heights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D587626B-AC4E-9B48-8BC0-FD369D425F49}"/>
                </a:ext>
              </a:extLst>
            </p:cNvPr>
            <p:cNvSpPr txBox="1"/>
            <p:nvPr/>
          </p:nvSpPr>
          <p:spPr>
            <a:xfrm>
              <a:off x="7046643" y="-15668073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Noe Valley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F38345F-789A-0B4E-B468-B1A579935E96}"/>
                </a:ext>
              </a:extLst>
            </p:cNvPr>
            <p:cNvSpPr txBox="1"/>
            <p:nvPr/>
          </p:nvSpPr>
          <p:spPr>
            <a:xfrm>
              <a:off x="9027503" y="-18460316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Soma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E91EF6D4-FBE1-4945-A9F7-0EFD2D12CEAD}"/>
                </a:ext>
              </a:extLst>
            </p:cNvPr>
            <p:cNvSpPr txBox="1"/>
            <p:nvPr/>
          </p:nvSpPr>
          <p:spPr>
            <a:xfrm>
              <a:off x="6199977" y="-17645136"/>
              <a:ext cx="20676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Ashbury Heights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ABB09AAE-1212-8A46-809D-7E1A25C22125}"/>
                </a:ext>
              </a:extLst>
            </p:cNvPr>
            <p:cNvSpPr txBox="1"/>
            <p:nvPr/>
          </p:nvSpPr>
          <p:spPr>
            <a:xfrm>
              <a:off x="5024700" y="-12798401"/>
              <a:ext cx="206766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Ingleside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4391BA51-0733-864B-ACF8-9D1D2EE6773E}"/>
                </a:ext>
              </a:extLst>
            </p:cNvPr>
            <p:cNvSpPr txBox="1"/>
            <p:nvPr/>
          </p:nvSpPr>
          <p:spPr>
            <a:xfrm>
              <a:off x="5719079" y="-15136633"/>
              <a:ext cx="20676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Miraloma</a:t>
              </a:r>
              <a:r>
                <a:rPr lang="en-US" sz="3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 Park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A85366F-ED00-49D3-B952-22731F214F0E}"/>
              </a:ext>
            </a:extLst>
          </p:cNvPr>
          <p:cNvGrpSpPr/>
          <p:nvPr/>
        </p:nvGrpSpPr>
        <p:grpSpPr>
          <a:xfrm>
            <a:off x="-27735335" y="-24187075"/>
            <a:ext cx="26239470" cy="27616075"/>
            <a:chOff x="-27735335" y="-24187075"/>
            <a:chExt cx="26239470" cy="276160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AA94F11-080A-7F46-A11F-A94B045F7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27735335" y="-24187075"/>
              <a:ext cx="26239470" cy="27616075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81E8B2E-4398-B140-A937-28B9C53810EE}"/>
                </a:ext>
              </a:extLst>
            </p:cNvPr>
            <p:cNvGrpSpPr/>
            <p:nvPr/>
          </p:nvGrpSpPr>
          <p:grpSpPr>
            <a:xfrm>
              <a:off x="-25851079" y="-23559214"/>
              <a:ext cx="19309716" cy="24859596"/>
              <a:chOff x="-25851079" y="-23559214"/>
              <a:chExt cx="19309716" cy="24859596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01FFD7F-26C6-354C-BB42-894D5BA03525}"/>
                  </a:ext>
                </a:extLst>
              </p:cNvPr>
              <p:cNvSpPr txBox="1"/>
              <p:nvPr/>
            </p:nvSpPr>
            <p:spPr>
              <a:xfrm>
                <a:off x="-23131113" y="-13870735"/>
                <a:ext cx="2640464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San Francisco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2002701-BC1E-B340-9344-66093E5C0728}"/>
                  </a:ext>
                </a:extLst>
              </p:cNvPr>
              <p:cNvSpPr txBox="1"/>
              <p:nvPr/>
            </p:nvSpPr>
            <p:spPr>
              <a:xfrm>
                <a:off x="-17352629" y="-12352465"/>
                <a:ext cx="238238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San Leandro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F69A91D-28E2-5145-B23A-6F5DE5419EEF}"/>
                  </a:ext>
                </a:extLst>
              </p:cNvPr>
              <p:cNvSpPr txBox="1"/>
              <p:nvPr/>
            </p:nvSpPr>
            <p:spPr>
              <a:xfrm>
                <a:off x="-10692624" y="-1574374"/>
                <a:ext cx="178606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San Jose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058324C-7B98-3349-B24A-630131C8B655}"/>
                  </a:ext>
                </a:extLst>
              </p:cNvPr>
              <p:cNvSpPr txBox="1"/>
              <p:nvPr/>
            </p:nvSpPr>
            <p:spPr>
              <a:xfrm>
                <a:off x="-18840508" y="-14882995"/>
                <a:ext cx="161454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Oakland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C04AAB7-91D5-6F4A-B7F9-25E2B1E63C46}"/>
                  </a:ext>
                </a:extLst>
              </p:cNvPr>
              <p:cNvSpPr txBox="1"/>
              <p:nvPr/>
            </p:nvSpPr>
            <p:spPr>
              <a:xfrm>
                <a:off x="-18483346" y="-16713972"/>
                <a:ext cx="167866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Berkeley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0BFFA06-15DB-B34F-884B-5D86792577FB}"/>
                  </a:ext>
                </a:extLst>
              </p:cNvPr>
              <p:cNvSpPr txBox="1"/>
              <p:nvPr/>
            </p:nvSpPr>
            <p:spPr>
              <a:xfrm>
                <a:off x="-15674443" y="-9627002"/>
                <a:ext cx="169950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Hayward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3472454-3362-9149-9F3D-D58452F0D313}"/>
                  </a:ext>
                </a:extLst>
              </p:cNvPr>
              <p:cNvSpPr txBox="1"/>
              <p:nvPr/>
            </p:nvSpPr>
            <p:spPr>
              <a:xfrm>
                <a:off x="-12088263" y="-6558488"/>
                <a:ext cx="1616148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Fremont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8FCCFB3-143F-1B4E-9958-D3FABEA1266F}"/>
                  </a:ext>
                </a:extLst>
              </p:cNvPr>
              <p:cNvSpPr txBox="1"/>
              <p:nvPr/>
            </p:nvSpPr>
            <p:spPr>
              <a:xfrm>
                <a:off x="-21765663" y="-18821879"/>
                <a:ext cx="191270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Richmond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608E276-4B1F-8147-B3A6-0ED6096A4F31}"/>
                  </a:ext>
                </a:extLst>
              </p:cNvPr>
              <p:cNvSpPr txBox="1"/>
              <p:nvPr/>
            </p:nvSpPr>
            <p:spPr>
              <a:xfrm>
                <a:off x="-18272817" y="-23559214"/>
                <a:ext cx="130728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Vallejo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E73727D-2205-8C4E-820F-EA57CE8B4228}"/>
                  </a:ext>
                </a:extLst>
              </p:cNvPr>
              <p:cNvSpPr txBox="1"/>
              <p:nvPr/>
            </p:nvSpPr>
            <p:spPr>
              <a:xfrm>
                <a:off x="-9084507" y="-19922855"/>
                <a:ext cx="146546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Antioch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EC25944-1C24-AC4E-B72D-1377DCD1921E}"/>
                  </a:ext>
                </a:extLst>
              </p:cNvPr>
              <p:cNvSpPr txBox="1"/>
              <p:nvPr/>
            </p:nvSpPr>
            <p:spPr>
              <a:xfrm>
                <a:off x="-14458996" y="-18059706"/>
                <a:ext cx="2270649" cy="1015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Walnut Creek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CEC399E-BC49-6649-8390-77A2DC337C11}"/>
                  </a:ext>
                </a:extLst>
              </p:cNvPr>
              <p:cNvSpPr txBox="1"/>
              <p:nvPr/>
            </p:nvSpPr>
            <p:spPr>
              <a:xfrm>
                <a:off x="-16868334" y="-16169517"/>
                <a:ext cx="133722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Orinda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B52A876-E492-E844-8BB0-B119165C4782}"/>
                  </a:ext>
                </a:extLst>
              </p:cNvPr>
              <p:cNvSpPr txBox="1"/>
              <p:nvPr/>
            </p:nvSpPr>
            <p:spPr>
              <a:xfrm>
                <a:off x="-19810637" y="-8399292"/>
                <a:ext cx="204254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San Mateo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C8956F8-AE39-E645-A6E9-81636908F1CB}"/>
                  </a:ext>
                </a:extLst>
              </p:cNvPr>
              <p:cNvSpPr txBox="1"/>
              <p:nvPr/>
            </p:nvSpPr>
            <p:spPr>
              <a:xfrm>
                <a:off x="-18721853" y="-6077703"/>
                <a:ext cx="2464987" cy="1015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Redwood City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3692C9A-848D-5B40-894C-5E45A299BA17}"/>
                  </a:ext>
                </a:extLst>
              </p:cNvPr>
              <p:cNvSpPr txBox="1"/>
              <p:nvPr/>
            </p:nvSpPr>
            <p:spPr>
              <a:xfrm>
                <a:off x="-16506054" y="-5153606"/>
                <a:ext cx="246498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Palo Alto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972DE92-4C4E-3F48-973C-AAE562B9FABA}"/>
                  </a:ext>
                </a:extLst>
              </p:cNvPr>
              <p:cNvSpPr txBox="1"/>
              <p:nvPr/>
            </p:nvSpPr>
            <p:spPr>
              <a:xfrm>
                <a:off x="-15238338" y="-4042456"/>
                <a:ext cx="2464987" cy="1015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Mountain View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3D37D23-B9EB-BC4D-879D-3DD69D201619}"/>
                  </a:ext>
                </a:extLst>
              </p:cNvPr>
              <p:cNvSpPr txBox="1"/>
              <p:nvPr/>
            </p:nvSpPr>
            <p:spPr>
              <a:xfrm>
                <a:off x="-23650778" y="-11271237"/>
                <a:ext cx="1812744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Daly City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A1415FF-7D2C-B24E-B8A3-234ABC593E85}"/>
                  </a:ext>
                </a:extLst>
              </p:cNvPr>
              <p:cNvSpPr txBox="1"/>
              <p:nvPr/>
            </p:nvSpPr>
            <p:spPr>
              <a:xfrm>
                <a:off x="-19569916" y="-4499278"/>
                <a:ext cx="274974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Woodside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18DD9C9-A6F8-F44A-9532-530EE5C0AC82}"/>
                  </a:ext>
                </a:extLst>
              </p:cNvPr>
              <p:cNvSpPr txBox="1"/>
              <p:nvPr/>
            </p:nvSpPr>
            <p:spPr>
              <a:xfrm>
                <a:off x="-17049315" y="-6373978"/>
                <a:ext cx="274974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Menlo Park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7F356BD2-7BFA-1F4F-BBF2-D818FD897BBA}"/>
                  </a:ext>
                </a:extLst>
              </p:cNvPr>
              <p:cNvSpPr txBox="1"/>
              <p:nvPr/>
            </p:nvSpPr>
            <p:spPr>
              <a:xfrm>
                <a:off x="-14370000" y="-3173044"/>
                <a:ext cx="277879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Sunnyvale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578B63D1-2FBE-BA40-9BE4-ABA8BB70158E}"/>
                  </a:ext>
                </a:extLst>
              </p:cNvPr>
              <p:cNvSpPr txBox="1"/>
              <p:nvPr/>
            </p:nvSpPr>
            <p:spPr>
              <a:xfrm>
                <a:off x="-13241070" y="-2661676"/>
                <a:ext cx="277879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Santa Clara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AFA7432E-E9AC-8340-AD4D-66B234DBDF0B}"/>
                  </a:ext>
                </a:extLst>
              </p:cNvPr>
              <p:cNvSpPr txBox="1"/>
              <p:nvPr/>
            </p:nvSpPr>
            <p:spPr>
              <a:xfrm>
                <a:off x="-16022442" y="-3002309"/>
                <a:ext cx="2464987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Los Altos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8EE60EEF-772F-134B-AB6F-AD77B1E7AB93}"/>
                  </a:ext>
                </a:extLst>
              </p:cNvPr>
              <p:cNvSpPr txBox="1"/>
              <p:nvPr/>
            </p:nvSpPr>
            <p:spPr>
              <a:xfrm>
                <a:off x="-21405763" y="-7903300"/>
                <a:ext cx="2316659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Hillsborough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805B3EF-9FA7-754D-9313-C52F9C53C63D}"/>
                  </a:ext>
                </a:extLst>
              </p:cNvPr>
              <p:cNvSpPr txBox="1"/>
              <p:nvPr/>
            </p:nvSpPr>
            <p:spPr>
              <a:xfrm>
                <a:off x="-25585690" y="-17316416"/>
                <a:ext cx="188436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Mill Valley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CB4DDD0-C14B-6645-BA6E-5BBBE35A87DD}"/>
                  </a:ext>
                </a:extLst>
              </p:cNvPr>
              <p:cNvSpPr txBox="1"/>
              <p:nvPr/>
            </p:nvSpPr>
            <p:spPr>
              <a:xfrm>
                <a:off x="-23729363" y="-15792316"/>
                <a:ext cx="1763624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Sausalito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AC3D470-95C7-A848-8D07-95EDCA44C7ED}"/>
                  </a:ext>
                </a:extLst>
              </p:cNvPr>
              <p:cNvSpPr txBox="1"/>
              <p:nvPr/>
            </p:nvSpPr>
            <p:spPr>
              <a:xfrm>
                <a:off x="-23138046" y="-17383076"/>
                <a:ext cx="1472197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Tiburon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D0C26A68-5568-3B43-AFCB-922D7FBD8F46}"/>
                  </a:ext>
                </a:extLst>
              </p:cNvPr>
              <p:cNvSpPr txBox="1"/>
              <p:nvPr/>
            </p:nvSpPr>
            <p:spPr>
              <a:xfrm>
                <a:off x="-18497097" y="-15658471"/>
                <a:ext cx="180690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Piedmont</a:t>
                </a: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320227B4-6B91-A449-93F0-30D44A56D298}"/>
                  </a:ext>
                </a:extLst>
              </p:cNvPr>
              <p:cNvSpPr txBox="1"/>
              <p:nvPr/>
            </p:nvSpPr>
            <p:spPr>
              <a:xfrm>
                <a:off x="-11267947" y="-4559745"/>
                <a:ext cx="1486304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Milpitas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3666501B-BFBB-074D-854F-EDBC6E27D553}"/>
                  </a:ext>
                </a:extLst>
              </p:cNvPr>
              <p:cNvSpPr txBox="1"/>
              <p:nvPr/>
            </p:nvSpPr>
            <p:spPr>
              <a:xfrm>
                <a:off x="-12768238" y="-15334120"/>
                <a:ext cx="1548822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Danville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EFC332FD-9AEE-4F4E-B9F7-F211445A9C11}"/>
                  </a:ext>
                </a:extLst>
              </p:cNvPr>
              <p:cNvSpPr txBox="1"/>
              <p:nvPr/>
            </p:nvSpPr>
            <p:spPr>
              <a:xfrm>
                <a:off x="-12142572" y="-14140359"/>
                <a:ext cx="221246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San Ramon</a:t>
                </a: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39F69981-6E0C-6548-BFCF-A46660B95672}"/>
                  </a:ext>
                </a:extLst>
              </p:cNvPr>
              <p:cNvSpPr txBox="1"/>
              <p:nvPr/>
            </p:nvSpPr>
            <p:spPr>
              <a:xfrm>
                <a:off x="-12773351" y="746384"/>
                <a:ext cx="1936749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Los Gatos</a:t>
                </a: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4E0ED100-CDFF-CC44-ACA3-DD0B94B213E1}"/>
                  </a:ext>
                </a:extLst>
              </p:cNvPr>
              <p:cNvSpPr txBox="1"/>
              <p:nvPr/>
            </p:nvSpPr>
            <p:spPr>
              <a:xfrm>
                <a:off x="-14289462" y="-1658238"/>
                <a:ext cx="184858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Cupertino</a:t>
                </a:r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8A8DD23F-6069-A644-A28F-F2F696808388}"/>
                  </a:ext>
                </a:extLst>
              </p:cNvPr>
              <p:cNvSpPr txBox="1"/>
              <p:nvPr/>
            </p:nvSpPr>
            <p:spPr>
              <a:xfrm>
                <a:off x="-13953994" y="-237976"/>
                <a:ext cx="174278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Saratoga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FC5B256E-3DC2-354E-8268-DA96CB7EF07E}"/>
                  </a:ext>
                </a:extLst>
              </p:cNvPr>
              <p:cNvSpPr txBox="1"/>
              <p:nvPr/>
            </p:nvSpPr>
            <p:spPr>
              <a:xfrm>
                <a:off x="-8433228" y="-11025614"/>
                <a:ext cx="189186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Livermore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76247572-3E2D-584F-89E3-D729CFFBCA4F}"/>
                  </a:ext>
                </a:extLst>
              </p:cNvPr>
              <p:cNvSpPr txBox="1"/>
              <p:nvPr/>
            </p:nvSpPr>
            <p:spPr>
              <a:xfrm>
                <a:off x="-11514805" y="-11798467"/>
                <a:ext cx="210506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Pleasanton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188DAA52-E639-8C45-AE45-D58CDDE18A5C}"/>
                  </a:ext>
                </a:extLst>
              </p:cNvPr>
              <p:cNvSpPr txBox="1"/>
              <p:nvPr/>
            </p:nvSpPr>
            <p:spPr>
              <a:xfrm>
                <a:off x="-25851079" y="-20853772"/>
                <a:ext cx="1884363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San Anselmo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11502D97-5C03-4F4A-A166-6A86A4EA9D53}"/>
                  </a:ext>
                </a:extLst>
              </p:cNvPr>
              <p:cNvSpPr txBox="1"/>
              <p:nvPr/>
            </p:nvSpPr>
            <p:spPr>
              <a:xfrm>
                <a:off x="-25294303" y="-23005216"/>
                <a:ext cx="140134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Novato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864CEE3F-DC76-844E-B372-E3C977FE3DF1}"/>
                  </a:ext>
                </a:extLst>
              </p:cNvPr>
              <p:cNvSpPr txBox="1"/>
              <p:nvPr/>
            </p:nvSpPr>
            <p:spPr>
              <a:xfrm>
                <a:off x="-16161437" y="-22794088"/>
                <a:ext cx="1443024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Benicia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BC8CE909-F66F-034F-9807-DFD4FBAEF7A9}"/>
                  </a:ext>
                </a:extLst>
              </p:cNvPr>
              <p:cNvSpPr txBox="1"/>
              <p:nvPr/>
            </p:nvSpPr>
            <p:spPr>
              <a:xfrm>
                <a:off x="-15722393" y="-19986569"/>
                <a:ext cx="165782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Martinez</a:t>
                </a: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D0891140-FA04-FA4B-87BB-6D4275BF17EC}"/>
                  </a:ext>
                </a:extLst>
              </p:cNvPr>
              <p:cNvSpPr txBox="1"/>
              <p:nvPr/>
            </p:nvSpPr>
            <p:spPr>
              <a:xfrm>
                <a:off x="-10802548" y="-20392107"/>
                <a:ext cx="1701107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Pittsburg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CB9ED531-90F4-4548-BB13-BEDF3E9DB709}"/>
                  </a:ext>
                </a:extLst>
              </p:cNvPr>
              <p:cNvSpPr txBox="1"/>
              <p:nvPr/>
            </p:nvSpPr>
            <p:spPr>
              <a:xfrm>
                <a:off x="-23308320" y="-9327620"/>
                <a:ext cx="1812744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Pacifica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3E93F012-4000-EC43-836D-CA3C51C6DAF3}"/>
                  </a:ext>
                </a:extLst>
              </p:cNvPr>
              <p:cNvSpPr txBox="1"/>
              <p:nvPr/>
            </p:nvSpPr>
            <p:spPr>
              <a:xfrm>
                <a:off x="-21215007" y="-9122755"/>
                <a:ext cx="2125903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Burlingame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0ED787C6-1879-F748-A739-0E979FB3DFCD}"/>
                  </a:ext>
                </a:extLst>
              </p:cNvPr>
              <p:cNvSpPr txBox="1"/>
              <p:nvPr/>
            </p:nvSpPr>
            <p:spPr>
              <a:xfrm>
                <a:off x="-22129555" y="-10104174"/>
                <a:ext cx="1999265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San Bruno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B37CDA0B-E230-5F40-A78B-687951602C93}"/>
                  </a:ext>
                </a:extLst>
              </p:cNvPr>
              <p:cNvSpPr txBox="1"/>
              <p:nvPr/>
            </p:nvSpPr>
            <p:spPr>
              <a:xfrm>
                <a:off x="-19556717" y="-20253433"/>
                <a:ext cx="1699504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Hercules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19078340-7618-5B4F-9198-D4E70B9DDC1A}"/>
                  </a:ext>
                </a:extLst>
              </p:cNvPr>
              <p:cNvSpPr txBox="1"/>
              <p:nvPr/>
            </p:nvSpPr>
            <p:spPr>
              <a:xfrm>
                <a:off x="-21896399" y="-5532776"/>
                <a:ext cx="1137894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Half Moon Bay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967B513-FE32-794B-94CB-FD1A8B241668}"/>
                </a:ext>
              </a:extLst>
            </p:cNvPr>
            <p:cNvGrpSpPr/>
            <p:nvPr/>
          </p:nvGrpSpPr>
          <p:grpSpPr>
            <a:xfrm>
              <a:off x="-26985107" y="-18635756"/>
              <a:ext cx="18573209" cy="17209459"/>
              <a:chOff x="-26985107" y="-18635756"/>
              <a:chExt cx="18573209" cy="17209459"/>
            </a:xfrm>
          </p:grpSpPr>
          <p:sp>
            <p:nvSpPr>
              <p:cNvPr id="266" name="TextBox 265">
                <a:extLst>
                  <a:ext uri="{FF2B5EF4-FFF2-40B4-BE49-F238E27FC236}">
                    <a16:creationId xmlns:a16="http://schemas.microsoft.com/office/drawing/2014/main" id="{B13332AF-5EFD-5142-B93C-2C06D68DD033}"/>
                  </a:ext>
                </a:extLst>
              </p:cNvPr>
              <p:cNvSpPr txBox="1"/>
              <p:nvPr/>
            </p:nvSpPr>
            <p:spPr>
              <a:xfrm>
                <a:off x="-26985107" y="-18635756"/>
                <a:ext cx="2076209" cy="7848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MARIN</a:t>
                </a:r>
              </a:p>
            </p:txBody>
          </p:sp>
          <p:sp>
            <p:nvSpPr>
              <p:cNvPr id="268" name="TextBox 267">
                <a:extLst>
                  <a:ext uri="{FF2B5EF4-FFF2-40B4-BE49-F238E27FC236}">
                    <a16:creationId xmlns:a16="http://schemas.microsoft.com/office/drawing/2014/main" id="{35FB41EF-B055-7744-9B0F-C25A25332AE5}"/>
                  </a:ext>
                </a:extLst>
              </p:cNvPr>
              <p:cNvSpPr txBox="1"/>
              <p:nvPr/>
            </p:nvSpPr>
            <p:spPr>
              <a:xfrm>
                <a:off x="-12532332" y="-2211127"/>
                <a:ext cx="4120434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SOUTH BAY</a:t>
                </a:r>
              </a:p>
            </p:txBody>
          </p:sp>
          <p:sp>
            <p:nvSpPr>
              <p:cNvPr id="269" name="TextBox 268">
                <a:extLst>
                  <a:ext uri="{FF2B5EF4-FFF2-40B4-BE49-F238E27FC236}">
                    <a16:creationId xmlns:a16="http://schemas.microsoft.com/office/drawing/2014/main" id="{F34BE0EF-A0D6-F44A-A4F1-B3B7F28E0F63}"/>
                  </a:ext>
                </a:extLst>
              </p:cNvPr>
              <p:cNvSpPr txBox="1"/>
              <p:nvPr/>
            </p:nvSpPr>
            <p:spPr>
              <a:xfrm>
                <a:off x="-22002259" y="-6276578"/>
                <a:ext cx="3518913" cy="7848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PENINSULA</a:t>
                </a:r>
              </a:p>
            </p:txBody>
          </p:sp>
          <p:sp>
            <p:nvSpPr>
              <p:cNvPr id="271" name="TextBox 270">
                <a:extLst>
                  <a:ext uri="{FF2B5EF4-FFF2-40B4-BE49-F238E27FC236}">
                    <a16:creationId xmlns:a16="http://schemas.microsoft.com/office/drawing/2014/main" id="{E55D9EB4-62D0-AA4D-B77C-F0D0BB623FBA}"/>
                  </a:ext>
                </a:extLst>
              </p:cNvPr>
              <p:cNvSpPr txBox="1"/>
              <p:nvPr/>
            </p:nvSpPr>
            <p:spPr>
              <a:xfrm>
                <a:off x="-16811419" y="-15314617"/>
                <a:ext cx="3204443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EAST BAY</a:t>
                </a:r>
              </a:p>
            </p:txBody>
          </p:sp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33EB11E-FD4E-4743-A6B2-E631A29B4445}"/>
              </a:ext>
            </a:extLst>
          </p:cNvPr>
          <p:cNvGrpSpPr/>
          <p:nvPr/>
        </p:nvGrpSpPr>
        <p:grpSpPr>
          <a:xfrm>
            <a:off x="-27874625" y="3644119"/>
            <a:ext cx="53325425" cy="27861966"/>
            <a:chOff x="-27874625" y="3644119"/>
            <a:chExt cx="53325425" cy="2786196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4ECB5A8-F867-CC4C-A5D0-85A9B9A3C110}"/>
                </a:ext>
              </a:extLst>
            </p:cNvPr>
            <p:cNvGrpSpPr/>
            <p:nvPr/>
          </p:nvGrpSpPr>
          <p:grpSpPr>
            <a:xfrm>
              <a:off x="-27874625" y="3644119"/>
              <a:ext cx="53325425" cy="27861966"/>
              <a:chOff x="-27874625" y="3644119"/>
              <a:chExt cx="53325425" cy="27861966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9C5E367A-D380-374E-B026-FD2D54CAAF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27874625" y="3644119"/>
                <a:ext cx="26517600" cy="27861966"/>
              </a:xfrm>
              <a:prstGeom prst="rect">
                <a:avLst/>
              </a:prstGeom>
            </p:spPr>
          </p:pic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1000B90D-AC7D-AD47-A75E-8FE833E42AA2}"/>
                  </a:ext>
                </a:extLst>
              </p:cNvPr>
              <p:cNvGrpSpPr/>
              <p:nvPr/>
            </p:nvGrpSpPr>
            <p:grpSpPr>
              <a:xfrm>
                <a:off x="-25732345" y="4443917"/>
                <a:ext cx="18195249" cy="25383283"/>
                <a:chOff x="-25585690" y="-23299130"/>
                <a:chExt cx="18195249" cy="25383283"/>
              </a:xfrm>
            </p:grpSpPr>
            <p:sp>
              <p:nvSpPr>
                <p:cNvPr id="127" name="TextBox 126">
                  <a:extLst>
                    <a:ext uri="{FF2B5EF4-FFF2-40B4-BE49-F238E27FC236}">
                      <a16:creationId xmlns:a16="http://schemas.microsoft.com/office/drawing/2014/main" id="{DECD73FC-A66F-BF4A-A910-786442873584}"/>
                    </a:ext>
                  </a:extLst>
                </p:cNvPr>
                <p:cNvSpPr txBox="1"/>
                <p:nvPr/>
              </p:nvSpPr>
              <p:spPr>
                <a:xfrm>
                  <a:off x="-23131113" y="-13870735"/>
                  <a:ext cx="264046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Francisco</a:t>
                  </a:r>
                </a:p>
              </p:txBody>
            </p:sp>
            <p:sp>
              <p:nvSpPr>
                <p:cNvPr id="128" name="TextBox 127">
                  <a:extLst>
                    <a:ext uri="{FF2B5EF4-FFF2-40B4-BE49-F238E27FC236}">
                      <a16:creationId xmlns:a16="http://schemas.microsoft.com/office/drawing/2014/main" id="{824CF00A-30AE-D840-B4E5-049F6F5A1595}"/>
                    </a:ext>
                  </a:extLst>
                </p:cNvPr>
                <p:cNvSpPr txBox="1"/>
                <p:nvPr/>
              </p:nvSpPr>
              <p:spPr>
                <a:xfrm>
                  <a:off x="-17352629" y="-12352465"/>
                  <a:ext cx="2382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Leandro</a:t>
                  </a:r>
                </a:p>
              </p:txBody>
            </p:sp>
            <p:sp>
              <p:nvSpPr>
                <p:cNvPr id="129" name="TextBox 128">
                  <a:extLst>
                    <a:ext uri="{FF2B5EF4-FFF2-40B4-BE49-F238E27FC236}">
                      <a16:creationId xmlns:a16="http://schemas.microsoft.com/office/drawing/2014/main" id="{937EC60E-02BF-8248-9B02-FE951207A0CC}"/>
                    </a:ext>
                  </a:extLst>
                </p:cNvPr>
                <p:cNvSpPr txBox="1"/>
                <p:nvPr/>
              </p:nvSpPr>
              <p:spPr>
                <a:xfrm>
                  <a:off x="-10692624" y="-1574374"/>
                  <a:ext cx="17860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Jose</a:t>
                  </a:r>
                </a:p>
              </p:txBody>
            </p:sp>
            <p:sp>
              <p:nvSpPr>
                <p:cNvPr id="130" name="TextBox 129">
                  <a:extLst>
                    <a:ext uri="{FF2B5EF4-FFF2-40B4-BE49-F238E27FC236}">
                      <a16:creationId xmlns:a16="http://schemas.microsoft.com/office/drawing/2014/main" id="{EE3532C8-3948-BE41-A5FB-562546A569C3}"/>
                    </a:ext>
                  </a:extLst>
                </p:cNvPr>
                <p:cNvSpPr txBox="1"/>
                <p:nvPr/>
              </p:nvSpPr>
              <p:spPr>
                <a:xfrm>
                  <a:off x="-18840508" y="-14882995"/>
                  <a:ext cx="161454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Oakland</a:t>
                  </a:r>
                </a:p>
              </p:txBody>
            </p:sp>
            <p:sp>
              <p:nvSpPr>
                <p:cNvPr id="131" name="TextBox 130">
                  <a:extLst>
                    <a:ext uri="{FF2B5EF4-FFF2-40B4-BE49-F238E27FC236}">
                      <a16:creationId xmlns:a16="http://schemas.microsoft.com/office/drawing/2014/main" id="{090BED88-73D7-F74A-ACDE-B615DEAB0C8D}"/>
                    </a:ext>
                  </a:extLst>
                </p:cNvPr>
                <p:cNvSpPr txBox="1"/>
                <p:nvPr/>
              </p:nvSpPr>
              <p:spPr>
                <a:xfrm>
                  <a:off x="-18483346" y="-16713972"/>
                  <a:ext cx="167866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Berkeley</a:t>
                  </a:r>
                </a:p>
              </p:txBody>
            </p:sp>
            <p:sp>
              <p:nvSpPr>
                <p:cNvPr id="132" name="TextBox 131">
                  <a:extLst>
                    <a:ext uri="{FF2B5EF4-FFF2-40B4-BE49-F238E27FC236}">
                      <a16:creationId xmlns:a16="http://schemas.microsoft.com/office/drawing/2014/main" id="{E9870CAE-13EB-ED43-A3FB-816223FE0608}"/>
                    </a:ext>
                  </a:extLst>
                </p:cNvPr>
                <p:cNvSpPr txBox="1"/>
                <p:nvPr/>
              </p:nvSpPr>
              <p:spPr>
                <a:xfrm>
                  <a:off x="-15073098" y="-9929270"/>
                  <a:ext cx="169950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Hayward</a:t>
                  </a:r>
                </a:p>
              </p:txBody>
            </p: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9568AB77-DB0F-EC4D-89BC-17405A162F72}"/>
                    </a:ext>
                  </a:extLst>
                </p:cNvPr>
                <p:cNvSpPr txBox="1"/>
                <p:nvPr/>
              </p:nvSpPr>
              <p:spPr>
                <a:xfrm>
                  <a:off x="-10790141" y="-7007524"/>
                  <a:ext cx="1616148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Fremont</a:t>
                  </a:r>
                </a:p>
              </p:txBody>
            </p:sp>
            <p:sp>
              <p:nvSpPr>
                <p:cNvPr id="134" name="TextBox 133">
                  <a:extLst>
                    <a:ext uri="{FF2B5EF4-FFF2-40B4-BE49-F238E27FC236}">
                      <a16:creationId xmlns:a16="http://schemas.microsoft.com/office/drawing/2014/main" id="{4125A571-6DCA-5C40-8205-782C0C773A89}"/>
                    </a:ext>
                  </a:extLst>
                </p:cNvPr>
                <p:cNvSpPr txBox="1"/>
                <p:nvPr/>
              </p:nvSpPr>
              <p:spPr>
                <a:xfrm>
                  <a:off x="-21635035" y="-18495308"/>
                  <a:ext cx="1912702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Richmond</a:t>
                  </a:r>
                </a:p>
              </p:txBody>
            </p:sp>
            <p:sp>
              <p:nvSpPr>
                <p:cNvPr id="135" name="TextBox 134">
                  <a:extLst>
                    <a:ext uri="{FF2B5EF4-FFF2-40B4-BE49-F238E27FC236}">
                      <a16:creationId xmlns:a16="http://schemas.microsoft.com/office/drawing/2014/main" id="{DAFF190E-09AF-0944-9A3D-232EF8F493DF}"/>
                    </a:ext>
                  </a:extLst>
                </p:cNvPr>
                <p:cNvSpPr txBox="1"/>
                <p:nvPr/>
              </p:nvSpPr>
              <p:spPr>
                <a:xfrm>
                  <a:off x="-17260446" y="-23036700"/>
                  <a:ext cx="130728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Vallejo</a:t>
                  </a:r>
                </a:p>
              </p:txBody>
            </p:sp>
            <p:sp>
              <p:nvSpPr>
                <p:cNvPr id="136" name="TextBox 135">
                  <a:extLst>
                    <a:ext uri="{FF2B5EF4-FFF2-40B4-BE49-F238E27FC236}">
                      <a16:creationId xmlns:a16="http://schemas.microsoft.com/office/drawing/2014/main" id="{D6D6885D-FD58-5F49-B5A3-858554CBCC2E}"/>
                    </a:ext>
                  </a:extLst>
                </p:cNvPr>
                <p:cNvSpPr txBox="1"/>
                <p:nvPr/>
              </p:nvSpPr>
              <p:spPr>
                <a:xfrm>
                  <a:off x="-8855907" y="-19726913"/>
                  <a:ext cx="146546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Antioch</a:t>
                  </a:r>
                </a:p>
              </p:txBody>
            </p:sp>
            <p:sp>
              <p:nvSpPr>
                <p:cNvPr id="137" name="TextBox 136">
                  <a:extLst>
                    <a:ext uri="{FF2B5EF4-FFF2-40B4-BE49-F238E27FC236}">
                      <a16:creationId xmlns:a16="http://schemas.microsoft.com/office/drawing/2014/main" id="{8D4C0F60-721B-F14F-AE27-3765448E1691}"/>
                    </a:ext>
                  </a:extLst>
                </p:cNvPr>
                <p:cNvSpPr txBox="1"/>
                <p:nvPr/>
              </p:nvSpPr>
              <p:spPr>
                <a:xfrm>
                  <a:off x="-14458996" y="-18059706"/>
                  <a:ext cx="2270649" cy="1015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Walnut Creek</a:t>
                  </a:r>
                </a:p>
              </p:txBody>
            </p:sp>
            <p:sp>
              <p:nvSpPr>
                <p:cNvPr id="138" name="TextBox 137">
                  <a:extLst>
                    <a:ext uri="{FF2B5EF4-FFF2-40B4-BE49-F238E27FC236}">
                      <a16:creationId xmlns:a16="http://schemas.microsoft.com/office/drawing/2014/main" id="{BE52B24F-C1B6-A749-93D3-E38339640FE0}"/>
                    </a:ext>
                  </a:extLst>
                </p:cNvPr>
                <p:cNvSpPr txBox="1"/>
                <p:nvPr/>
              </p:nvSpPr>
              <p:spPr>
                <a:xfrm>
                  <a:off x="-16868334" y="-16169517"/>
                  <a:ext cx="13372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Orinda</a:t>
                  </a:r>
                </a:p>
              </p:txBody>
            </p:sp>
            <p:sp>
              <p:nvSpPr>
                <p:cNvPr id="139" name="TextBox 138">
                  <a:extLst>
                    <a:ext uri="{FF2B5EF4-FFF2-40B4-BE49-F238E27FC236}">
                      <a16:creationId xmlns:a16="http://schemas.microsoft.com/office/drawing/2014/main" id="{A5D550DF-0DAF-5440-B5A3-2C00487B25BC}"/>
                    </a:ext>
                  </a:extLst>
                </p:cNvPr>
                <p:cNvSpPr txBox="1"/>
                <p:nvPr/>
              </p:nvSpPr>
              <p:spPr>
                <a:xfrm>
                  <a:off x="-19810637" y="-8399292"/>
                  <a:ext cx="204254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Mateo</a:t>
                  </a:r>
                </a:p>
              </p:txBody>
            </p:sp>
            <p:sp>
              <p:nvSpPr>
                <p:cNvPr id="140" name="TextBox 139">
                  <a:extLst>
                    <a:ext uri="{FF2B5EF4-FFF2-40B4-BE49-F238E27FC236}">
                      <a16:creationId xmlns:a16="http://schemas.microsoft.com/office/drawing/2014/main" id="{AACA949D-6685-FC4A-97A2-E8B9281D4009}"/>
                    </a:ext>
                  </a:extLst>
                </p:cNvPr>
                <p:cNvSpPr txBox="1"/>
                <p:nvPr/>
              </p:nvSpPr>
              <p:spPr>
                <a:xfrm>
                  <a:off x="-19538281" y="-6469588"/>
                  <a:ext cx="2464987" cy="1015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Redwood City</a:t>
                  </a:r>
                </a:p>
              </p:txBody>
            </p:sp>
            <p:sp>
              <p:nvSpPr>
                <p:cNvPr id="141" name="TextBox 140">
                  <a:extLst>
                    <a:ext uri="{FF2B5EF4-FFF2-40B4-BE49-F238E27FC236}">
                      <a16:creationId xmlns:a16="http://schemas.microsoft.com/office/drawing/2014/main" id="{5462951E-8DDE-B84D-A6DD-75FC54D7636D}"/>
                    </a:ext>
                  </a:extLst>
                </p:cNvPr>
                <p:cNvSpPr txBox="1"/>
                <p:nvPr/>
              </p:nvSpPr>
              <p:spPr>
                <a:xfrm>
                  <a:off x="-16399728" y="-4855895"/>
                  <a:ext cx="246498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Palo Alto</a:t>
                  </a:r>
                </a:p>
              </p:txBody>
            </p:sp>
            <p:sp>
              <p:nvSpPr>
                <p:cNvPr id="142" name="TextBox 141">
                  <a:extLst>
                    <a:ext uri="{FF2B5EF4-FFF2-40B4-BE49-F238E27FC236}">
                      <a16:creationId xmlns:a16="http://schemas.microsoft.com/office/drawing/2014/main" id="{2F91F9A9-6173-E448-86FC-DB70C0C5AA2D}"/>
                    </a:ext>
                  </a:extLst>
                </p:cNvPr>
                <p:cNvSpPr txBox="1"/>
                <p:nvPr/>
              </p:nvSpPr>
              <p:spPr>
                <a:xfrm>
                  <a:off x="-15238338" y="-4042456"/>
                  <a:ext cx="2464987" cy="1015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Mountain View</a:t>
                  </a:r>
                </a:p>
              </p:txBody>
            </p:sp>
            <p:sp>
              <p:nvSpPr>
                <p:cNvPr id="143" name="TextBox 142">
                  <a:extLst>
                    <a:ext uri="{FF2B5EF4-FFF2-40B4-BE49-F238E27FC236}">
                      <a16:creationId xmlns:a16="http://schemas.microsoft.com/office/drawing/2014/main" id="{A68FE0B5-D0C6-184D-A83A-300C300A2146}"/>
                    </a:ext>
                  </a:extLst>
                </p:cNvPr>
                <p:cNvSpPr txBox="1"/>
                <p:nvPr/>
              </p:nvSpPr>
              <p:spPr>
                <a:xfrm>
                  <a:off x="-23650778" y="-11271237"/>
                  <a:ext cx="1812744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Daly City</a:t>
                  </a:r>
                </a:p>
              </p:txBody>
            </p:sp>
            <p:sp>
              <p:nvSpPr>
                <p:cNvPr id="145" name="TextBox 144">
                  <a:extLst>
                    <a:ext uri="{FF2B5EF4-FFF2-40B4-BE49-F238E27FC236}">
                      <a16:creationId xmlns:a16="http://schemas.microsoft.com/office/drawing/2014/main" id="{150BE7A3-B61A-8947-ACCF-B844698EC5AA}"/>
                    </a:ext>
                  </a:extLst>
                </p:cNvPr>
                <p:cNvSpPr txBox="1"/>
                <p:nvPr/>
              </p:nvSpPr>
              <p:spPr>
                <a:xfrm>
                  <a:off x="-17512832" y="-5916778"/>
                  <a:ext cx="2749749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Menlo Park</a:t>
                  </a:r>
                </a:p>
              </p:txBody>
            </p:sp>
            <p:sp>
              <p:nvSpPr>
                <p:cNvPr id="146" name="TextBox 145">
                  <a:extLst>
                    <a:ext uri="{FF2B5EF4-FFF2-40B4-BE49-F238E27FC236}">
                      <a16:creationId xmlns:a16="http://schemas.microsoft.com/office/drawing/2014/main" id="{8BD60250-6C50-2342-A355-E26271109FCC}"/>
                    </a:ext>
                  </a:extLst>
                </p:cNvPr>
                <p:cNvSpPr txBox="1"/>
                <p:nvPr/>
              </p:nvSpPr>
              <p:spPr>
                <a:xfrm>
                  <a:off x="-14370000" y="-3173044"/>
                  <a:ext cx="277879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Sunnyvale</a:t>
                  </a:r>
                </a:p>
              </p:txBody>
            </p:sp>
            <p:sp>
              <p:nvSpPr>
                <p:cNvPr id="147" name="TextBox 146">
                  <a:extLst>
                    <a:ext uri="{FF2B5EF4-FFF2-40B4-BE49-F238E27FC236}">
                      <a16:creationId xmlns:a16="http://schemas.microsoft.com/office/drawing/2014/main" id="{F7D9AE83-38A0-F340-BBE9-5448D80ED5A5}"/>
                    </a:ext>
                  </a:extLst>
                </p:cNvPr>
                <p:cNvSpPr txBox="1"/>
                <p:nvPr/>
              </p:nvSpPr>
              <p:spPr>
                <a:xfrm>
                  <a:off x="-13241070" y="-2433077"/>
                  <a:ext cx="277879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Santa Clara</a:t>
                  </a:r>
                </a:p>
              </p:txBody>
            </p:sp>
            <p:sp>
              <p:nvSpPr>
                <p:cNvPr id="148" name="TextBox 147">
                  <a:extLst>
                    <a:ext uri="{FF2B5EF4-FFF2-40B4-BE49-F238E27FC236}">
                      <a16:creationId xmlns:a16="http://schemas.microsoft.com/office/drawing/2014/main" id="{6ECA9DA2-F9A9-D04A-ABBA-113A2F930831}"/>
                    </a:ext>
                  </a:extLst>
                </p:cNvPr>
                <p:cNvSpPr txBox="1"/>
                <p:nvPr/>
              </p:nvSpPr>
              <p:spPr>
                <a:xfrm>
                  <a:off x="-16512299" y="-2904337"/>
                  <a:ext cx="246498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Los Altos</a:t>
                  </a:r>
                </a:p>
              </p:txBody>
            </p:sp>
            <p:sp>
              <p:nvSpPr>
                <p:cNvPr id="149" name="TextBox 148">
                  <a:extLst>
                    <a:ext uri="{FF2B5EF4-FFF2-40B4-BE49-F238E27FC236}">
                      <a16:creationId xmlns:a16="http://schemas.microsoft.com/office/drawing/2014/main" id="{ACAD34AF-8908-B44E-AAA8-1DE76E55EF0B}"/>
                    </a:ext>
                  </a:extLst>
                </p:cNvPr>
                <p:cNvSpPr txBox="1"/>
                <p:nvPr/>
              </p:nvSpPr>
              <p:spPr>
                <a:xfrm>
                  <a:off x="-21405763" y="-7903300"/>
                  <a:ext cx="2316659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Hillsborough</a:t>
                  </a:r>
                </a:p>
              </p:txBody>
            </p:sp>
            <p:sp>
              <p:nvSpPr>
                <p:cNvPr id="150" name="TextBox 149">
                  <a:extLst>
                    <a:ext uri="{FF2B5EF4-FFF2-40B4-BE49-F238E27FC236}">
                      <a16:creationId xmlns:a16="http://schemas.microsoft.com/office/drawing/2014/main" id="{F542BBC3-BDF4-D94E-AE4D-062D8E095785}"/>
                    </a:ext>
                  </a:extLst>
                </p:cNvPr>
                <p:cNvSpPr txBox="1"/>
                <p:nvPr/>
              </p:nvSpPr>
              <p:spPr>
                <a:xfrm>
                  <a:off x="-25585690" y="-16957187"/>
                  <a:ext cx="188436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Mill Valley</a:t>
                  </a:r>
                </a:p>
              </p:txBody>
            </p:sp>
            <p:sp>
              <p:nvSpPr>
                <p:cNvPr id="151" name="TextBox 150">
                  <a:extLst>
                    <a:ext uri="{FF2B5EF4-FFF2-40B4-BE49-F238E27FC236}">
                      <a16:creationId xmlns:a16="http://schemas.microsoft.com/office/drawing/2014/main" id="{8E8BE597-54B4-9645-B8F7-A070F203F592}"/>
                    </a:ext>
                  </a:extLst>
                </p:cNvPr>
                <p:cNvSpPr txBox="1"/>
                <p:nvPr/>
              </p:nvSpPr>
              <p:spPr>
                <a:xfrm>
                  <a:off x="-23729363" y="-15792316"/>
                  <a:ext cx="176362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Sausalito</a:t>
                  </a:r>
                </a:p>
              </p:txBody>
            </p:sp>
            <p:sp>
              <p:nvSpPr>
                <p:cNvPr id="152" name="TextBox 151">
                  <a:extLst>
                    <a:ext uri="{FF2B5EF4-FFF2-40B4-BE49-F238E27FC236}">
                      <a16:creationId xmlns:a16="http://schemas.microsoft.com/office/drawing/2014/main" id="{246D75ED-E859-6E4D-B428-BF59CCFBF8F1}"/>
                    </a:ext>
                  </a:extLst>
                </p:cNvPr>
                <p:cNvSpPr txBox="1"/>
                <p:nvPr/>
              </p:nvSpPr>
              <p:spPr>
                <a:xfrm>
                  <a:off x="-23170703" y="-17187133"/>
                  <a:ext cx="1472197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Tiburon</a:t>
                  </a:r>
                </a:p>
              </p:txBody>
            </p:sp>
            <p:sp>
              <p:nvSpPr>
                <p:cNvPr id="153" name="TextBox 152">
                  <a:extLst>
                    <a:ext uri="{FF2B5EF4-FFF2-40B4-BE49-F238E27FC236}">
                      <a16:creationId xmlns:a16="http://schemas.microsoft.com/office/drawing/2014/main" id="{041B604E-8029-A64B-AD8D-27F9D4EB494A}"/>
                    </a:ext>
                  </a:extLst>
                </p:cNvPr>
                <p:cNvSpPr txBox="1"/>
                <p:nvPr/>
              </p:nvSpPr>
              <p:spPr>
                <a:xfrm>
                  <a:off x="-18497097" y="-15658471"/>
                  <a:ext cx="180690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Piedmont</a:t>
                  </a:r>
                </a:p>
              </p:txBody>
            </p:sp>
            <p:sp>
              <p:nvSpPr>
                <p:cNvPr id="154" name="TextBox 153">
                  <a:extLst>
                    <a:ext uri="{FF2B5EF4-FFF2-40B4-BE49-F238E27FC236}">
                      <a16:creationId xmlns:a16="http://schemas.microsoft.com/office/drawing/2014/main" id="{5F8A7A29-F5C0-824A-9BBA-6E911F67CE49}"/>
                    </a:ext>
                  </a:extLst>
                </p:cNvPr>
                <p:cNvSpPr txBox="1"/>
                <p:nvPr/>
              </p:nvSpPr>
              <p:spPr>
                <a:xfrm>
                  <a:off x="-10451519" y="-4657717"/>
                  <a:ext cx="148630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Milpitas</a:t>
                  </a:r>
                </a:p>
              </p:txBody>
            </p:sp>
            <p:sp>
              <p:nvSpPr>
                <p:cNvPr id="155" name="TextBox 154">
                  <a:extLst>
                    <a:ext uri="{FF2B5EF4-FFF2-40B4-BE49-F238E27FC236}">
                      <a16:creationId xmlns:a16="http://schemas.microsoft.com/office/drawing/2014/main" id="{422EA732-0B20-F045-932F-4E1893E15B59}"/>
                    </a:ext>
                  </a:extLst>
                </p:cNvPr>
                <p:cNvSpPr txBox="1"/>
                <p:nvPr/>
              </p:nvSpPr>
              <p:spPr>
                <a:xfrm>
                  <a:off x="-12735581" y="-14909577"/>
                  <a:ext cx="1548822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Danville</a:t>
                  </a:r>
                </a:p>
              </p:txBody>
            </p:sp>
            <p:sp>
              <p:nvSpPr>
                <p:cNvPr id="156" name="TextBox 155">
                  <a:extLst>
                    <a:ext uri="{FF2B5EF4-FFF2-40B4-BE49-F238E27FC236}">
                      <a16:creationId xmlns:a16="http://schemas.microsoft.com/office/drawing/2014/main" id="{B95BD9B2-2F84-EA4F-B30C-5B0BD6B00E8C}"/>
                    </a:ext>
                  </a:extLst>
                </p:cNvPr>
                <p:cNvSpPr txBox="1"/>
                <p:nvPr/>
              </p:nvSpPr>
              <p:spPr>
                <a:xfrm>
                  <a:off x="-12403829" y="-13225959"/>
                  <a:ext cx="22124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Ramon</a:t>
                  </a:r>
                </a:p>
              </p:txBody>
            </p:sp>
            <p:sp>
              <p:nvSpPr>
                <p:cNvPr id="157" name="TextBox 156">
                  <a:extLst>
                    <a:ext uri="{FF2B5EF4-FFF2-40B4-BE49-F238E27FC236}">
                      <a16:creationId xmlns:a16="http://schemas.microsoft.com/office/drawing/2014/main" id="{A791E217-0A2D-EB42-8C99-EEC1FBDEC587}"/>
                    </a:ext>
                  </a:extLst>
                </p:cNvPr>
                <p:cNvSpPr txBox="1"/>
                <p:nvPr/>
              </p:nvSpPr>
              <p:spPr>
                <a:xfrm>
                  <a:off x="-12022237" y="1530155"/>
                  <a:ext cx="1936749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Los Gatos</a:t>
                  </a:r>
                </a:p>
              </p:txBody>
            </p:sp>
            <p:sp>
              <p:nvSpPr>
                <p:cNvPr id="158" name="TextBox 157">
                  <a:extLst>
                    <a:ext uri="{FF2B5EF4-FFF2-40B4-BE49-F238E27FC236}">
                      <a16:creationId xmlns:a16="http://schemas.microsoft.com/office/drawing/2014/main" id="{D7AEAA66-A59D-5841-9FF7-2C8E825426A2}"/>
                    </a:ext>
                  </a:extLst>
                </p:cNvPr>
                <p:cNvSpPr txBox="1"/>
                <p:nvPr/>
              </p:nvSpPr>
              <p:spPr>
                <a:xfrm>
                  <a:off x="-15393462" y="-939781"/>
                  <a:ext cx="184858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Cupertino</a:t>
                  </a:r>
                </a:p>
              </p:txBody>
            </p:sp>
            <p:sp>
              <p:nvSpPr>
                <p:cNvPr id="159" name="TextBox 158">
                  <a:extLst>
                    <a:ext uri="{FF2B5EF4-FFF2-40B4-BE49-F238E27FC236}">
                      <a16:creationId xmlns:a16="http://schemas.microsoft.com/office/drawing/2014/main" id="{10811D71-9D98-1840-BA14-1939AD20BB53}"/>
                    </a:ext>
                  </a:extLst>
                </p:cNvPr>
                <p:cNvSpPr txBox="1"/>
                <p:nvPr/>
              </p:nvSpPr>
              <p:spPr>
                <a:xfrm>
                  <a:off x="-13856023" y="23281"/>
                  <a:ext cx="17427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Saratoga</a:t>
                  </a:r>
                </a:p>
              </p:txBody>
            </p:sp>
            <p:sp>
              <p:nvSpPr>
                <p:cNvPr id="161" name="TextBox 160">
                  <a:extLst>
                    <a:ext uri="{FF2B5EF4-FFF2-40B4-BE49-F238E27FC236}">
                      <a16:creationId xmlns:a16="http://schemas.microsoft.com/office/drawing/2014/main" id="{EFD10656-EF61-5640-8438-F080309A1FED}"/>
                    </a:ext>
                  </a:extLst>
                </p:cNvPr>
                <p:cNvSpPr txBox="1"/>
                <p:nvPr/>
              </p:nvSpPr>
              <p:spPr>
                <a:xfrm>
                  <a:off x="-10346405" y="-10376067"/>
                  <a:ext cx="210506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Pleasanton</a:t>
                  </a:r>
                </a:p>
              </p:txBody>
            </p:sp>
            <p:sp>
              <p:nvSpPr>
                <p:cNvPr id="162" name="TextBox 161">
                  <a:extLst>
                    <a:ext uri="{FF2B5EF4-FFF2-40B4-BE49-F238E27FC236}">
                      <a16:creationId xmlns:a16="http://schemas.microsoft.com/office/drawing/2014/main" id="{A08803F3-F6DF-204F-9256-DB890AA48714}"/>
                    </a:ext>
                  </a:extLst>
                </p:cNvPr>
                <p:cNvSpPr txBox="1"/>
                <p:nvPr/>
              </p:nvSpPr>
              <p:spPr>
                <a:xfrm>
                  <a:off x="-24773394" y="-20754419"/>
                  <a:ext cx="1884363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Anselmo</a:t>
                  </a:r>
                </a:p>
              </p:txBody>
            </p:sp>
            <p:sp>
              <p:nvSpPr>
                <p:cNvPr id="163" name="TextBox 162">
                  <a:extLst>
                    <a:ext uri="{FF2B5EF4-FFF2-40B4-BE49-F238E27FC236}">
                      <a16:creationId xmlns:a16="http://schemas.microsoft.com/office/drawing/2014/main" id="{FFA9C3B9-0271-904C-B8FD-A915BA332E5B}"/>
                    </a:ext>
                  </a:extLst>
                </p:cNvPr>
                <p:cNvSpPr txBox="1"/>
                <p:nvPr/>
              </p:nvSpPr>
              <p:spPr>
                <a:xfrm>
                  <a:off x="-24967731" y="-23299130"/>
                  <a:ext cx="140134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Novato</a:t>
                  </a:r>
                </a:p>
              </p:txBody>
            </p:sp>
            <p:sp>
              <p:nvSpPr>
                <p:cNvPr id="164" name="TextBox 163">
                  <a:extLst>
                    <a:ext uri="{FF2B5EF4-FFF2-40B4-BE49-F238E27FC236}">
                      <a16:creationId xmlns:a16="http://schemas.microsoft.com/office/drawing/2014/main" id="{EB69CB83-3994-1B4C-B8A3-084CFC593ACB}"/>
                    </a:ext>
                  </a:extLst>
                </p:cNvPr>
                <p:cNvSpPr txBox="1"/>
                <p:nvPr/>
              </p:nvSpPr>
              <p:spPr>
                <a:xfrm>
                  <a:off x="-16226751" y="-22173602"/>
                  <a:ext cx="144302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Benicia</a:t>
                  </a:r>
                </a:p>
              </p:txBody>
            </p:sp>
            <p:sp>
              <p:nvSpPr>
                <p:cNvPr id="166" name="TextBox 165">
                  <a:extLst>
                    <a:ext uri="{FF2B5EF4-FFF2-40B4-BE49-F238E27FC236}">
                      <a16:creationId xmlns:a16="http://schemas.microsoft.com/office/drawing/2014/main" id="{614795C5-DF7C-344B-B649-917B716255DF}"/>
                    </a:ext>
                  </a:extLst>
                </p:cNvPr>
                <p:cNvSpPr txBox="1"/>
                <p:nvPr/>
              </p:nvSpPr>
              <p:spPr>
                <a:xfrm>
                  <a:off x="-10998491" y="-20522736"/>
                  <a:ext cx="1701107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Pittsburg</a:t>
                  </a:r>
                </a:p>
              </p:txBody>
            </p:sp>
            <p:sp>
              <p:nvSpPr>
                <p:cNvPr id="167" name="TextBox 166">
                  <a:extLst>
                    <a:ext uri="{FF2B5EF4-FFF2-40B4-BE49-F238E27FC236}">
                      <a16:creationId xmlns:a16="http://schemas.microsoft.com/office/drawing/2014/main" id="{77DC5BEF-9121-BA42-B9BB-55F8A3A2FF73}"/>
                    </a:ext>
                  </a:extLst>
                </p:cNvPr>
                <p:cNvSpPr txBox="1"/>
                <p:nvPr/>
              </p:nvSpPr>
              <p:spPr>
                <a:xfrm>
                  <a:off x="-23700206" y="-8674477"/>
                  <a:ext cx="1812744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Pacifica</a:t>
                  </a:r>
                </a:p>
              </p:txBody>
            </p:sp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91AC9C5-68A0-F945-B0C1-CEBFF33E7195}"/>
                    </a:ext>
                  </a:extLst>
                </p:cNvPr>
                <p:cNvSpPr txBox="1"/>
                <p:nvPr/>
              </p:nvSpPr>
              <p:spPr>
                <a:xfrm>
                  <a:off x="-21215007" y="-9122755"/>
                  <a:ext cx="212590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Burlingame</a:t>
                  </a:r>
                </a:p>
              </p:txBody>
            </p:sp>
            <p:sp>
              <p:nvSpPr>
                <p:cNvPr id="169" name="TextBox 168">
                  <a:extLst>
                    <a:ext uri="{FF2B5EF4-FFF2-40B4-BE49-F238E27FC236}">
                      <a16:creationId xmlns:a16="http://schemas.microsoft.com/office/drawing/2014/main" id="{A9306526-93AE-174B-BD76-66B18C079CBE}"/>
                    </a:ext>
                  </a:extLst>
                </p:cNvPr>
                <p:cNvSpPr txBox="1"/>
                <p:nvPr/>
              </p:nvSpPr>
              <p:spPr>
                <a:xfrm>
                  <a:off x="-22129555" y="-10104174"/>
                  <a:ext cx="19992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Bruno</a:t>
                  </a:r>
                </a:p>
              </p:txBody>
            </p:sp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0A8A28AF-D724-AF41-8F36-99E63B3D4D78}"/>
                    </a:ext>
                  </a:extLst>
                </p:cNvPr>
                <p:cNvSpPr txBox="1"/>
                <p:nvPr/>
              </p:nvSpPr>
              <p:spPr>
                <a:xfrm>
                  <a:off x="-19556717" y="-20253433"/>
                  <a:ext cx="169950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Hercules</a:t>
                  </a:r>
                </a:p>
              </p:txBody>
            </p:sp>
          </p:grpSp>
          <p:pic>
            <p:nvPicPr>
              <p:cNvPr id="173" name="Picture 172">
                <a:extLst>
                  <a:ext uri="{FF2B5EF4-FFF2-40B4-BE49-F238E27FC236}">
                    <a16:creationId xmlns:a16="http://schemas.microsoft.com/office/drawing/2014/main" id="{8FE1ED5E-A4B5-1240-9F9C-A5FADC4902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rcRect/>
              <a:stretch/>
            </p:blipFill>
            <p:spPr>
              <a:xfrm>
                <a:off x="-1066800" y="3644119"/>
                <a:ext cx="26517600" cy="27861965"/>
              </a:xfrm>
              <a:prstGeom prst="rect">
                <a:avLst/>
              </a:prstGeom>
            </p:spPr>
          </p:pic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59A05B1D-6E47-1444-8D2A-8828486E453A}"/>
                  </a:ext>
                </a:extLst>
              </p:cNvPr>
              <p:cNvGrpSpPr/>
              <p:nvPr/>
            </p:nvGrpSpPr>
            <p:grpSpPr>
              <a:xfrm>
                <a:off x="1075480" y="4443917"/>
                <a:ext cx="18195249" cy="25383283"/>
                <a:chOff x="-25585690" y="-23299130"/>
                <a:chExt cx="18195249" cy="25383283"/>
              </a:xfrm>
            </p:grpSpPr>
            <p:sp>
              <p:nvSpPr>
                <p:cNvPr id="175" name="TextBox 174">
                  <a:extLst>
                    <a:ext uri="{FF2B5EF4-FFF2-40B4-BE49-F238E27FC236}">
                      <a16:creationId xmlns:a16="http://schemas.microsoft.com/office/drawing/2014/main" id="{EFFE742B-87F0-4041-9783-7C88208FB04E}"/>
                    </a:ext>
                  </a:extLst>
                </p:cNvPr>
                <p:cNvSpPr txBox="1"/>
                <p:nvPr/>
              </p:nvSpPr>
              <p:spPr>
                <a:xfrm>
                  <a:off x="-23131113" y="-13870735"/>
                  <a:ext cx="264046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Francisco</a:t>
                  </a:r>
                </a:p>
              </p:txBody>
            </p:sp>
            <p:sp>
              <p:nvSpPr>
                <p:cNvPr id="176" name="TextBox 175">
                  <a:extLst>
                    <a:ext uri="{FF2B5EF4-FFF2-40B4-BE49-F238E27FC236}">
                      <a16:creationId xmlns:a16="http://schemas.microsoft.com/office/drawing/2014/main" id="{A324806F-C795-4343-968E-A2C465281965}"/>
                    </a:ext>
                  </a:extLst>
                </p:cNvPr>
                <p:cNvSpPr txBox="1"/>
                <p:nvPr/>
              </p:nvSpPr>
              <p:spPr>
                <a:xfrm>
                  <a:off x="-17352629" y="-12352465"/>
                  <a:ext cx="2382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Leandro</a:t>
                  </a:r>
                </a:p>
              </p:txBody>
            </p:sp>
            <p:sp>
              <p:nvSpPr>
                <p:cNvPr id="177" name="TextBox 176">
                  <a:extLst>
                    <a:ext uri="{FF2B5EF4-FFF2-40B4-BE49-F238E27FC236}">
                      <a16:creationId xmlns:a16="http://schemas.microsoft.com/office/drawing/2014/main" id="{BB7D316D-9682-864B-B490-3A7121FDA95F}"/>
                    </a:ext>
                  </a:extLst>
                </p:cNvPr>
                <p:cNvSpPr txBox="1"/>
                <p:nvPr/>
              </p:nvSpPr>
              <p:spPr>
                <a:xfrm>
                  <a:off x="-10692624" y="-1574374"/>
                  <a:ext cx="17860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Jose</a:t>
                  </a:r>
                </a:p>
              </p:txBody>
            </p:sp>
            <p:sp>
              <p:nvSpPr>
                <p:cNvPr id="178" name="TextBox 177">
                  <a:extLst>
                    <a:ext uri="{FF2B5EF4-FFF2-40B4-BE49-F238E27FC236}">
                      <a16:creationId xmlns:a16="http://schemas.microsoft.com/office/drawing/2014/main" id="{CDEFD540-895F-AD44-AFA1-4E4A1F93EE8C}"/>
                    </a:ext>
                  </a:extLst>
                </p:cNvPr>
                <p:cNvSpPr txBox="1"/>
                <p:nvPr/>
              </p:nvSpPr>
              <p:spPr>
                <a:xfrm>
                  <a:off x="-18840508" y="-14882995"/>
                  <a:ext cx="161454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Oakland</a:t>
                  </a:r>
                </a:p>
              </p:txBody>
            </p:sp>
            <p:sp>
              <p:nvSpPr>
                <p:cNvPr id="179" name="TextBox 178">
                  <a:extLst>
                    <a:ext uri="{FF2B5EF4-FFF2-40B4-BE49-F238E27FC236}">
                      <a16:creationId xmlns:a16="http://schemas.microsoft.com/office/drawing/2014/main" id="{A51893B2-726C-AF4A-985C-3CD271EB6CFA}"/>
                    </a:ext>
                  </a:extLst>
                </p:cNvPr>
                <p:cNvSpPr txBox="1"/>
                <p:nvPr/>
              </p:nvSpPr>
              <p:spPr>
                <a:xfrm>
                  <a:off x="-18483346" y="-16713972"/>
                  <a:ext cx="167866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Berkeley</a:t>
                  </a:r>
                </a:p>
              </p:txBody>
            </p:sp>
            <p:sp>
              <p:nvSpPr>
                <p:cNvPr id="180" name="TextBox 179">
                  <a:extLst>
                    <a:ext uri="{FF2B5EF4-FFF2-40B4-BE49-F238E27FC236}">
                      <a16:creationId xmlns:a16="http://schemas.microsoft.com/office/drawing/2014/main" id="{8F51B05D-5FD3-8143-8A96-392B2F20E2D6}"/>
                    </a:ext>
                  </a:extLst>
                </p:cNvPr>
                <p:cNvSpPr txBox="1"/>
                <p:nvPr/>
              </p:nvSpPr>
              <p:spPr>
                <a:xfrm>
                  <a:off x="-15040491" y="-9950535"/>
                  <a:ext cx="169950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Hayward</a:t>
                  </a:r>
                </a:p>
              </p:txBody>
            </p:sp>
            <p:sp>
              <p:nvSpPr>
                <p:cNvPr id="181" name="TextBox 180">
                  <a:extLst>
                    <a:ext uri="{FF2B5EF4-FFF2-40B4-BE49-F238E27FC236}">
                      <a16:creationId xmlns:a16="http://schemas.microsoft.com/office/drawing/2014/main" id="{5402752E-0604-6445-A00F-1297857E2EDF}"/>
                    </a:ext>
                  </a:extLst>
                </p:cNvPr>
                <p:cNvSpPr txBox="1"/>
                <p:nvPr/>
              </p:nvSpPr>
              <p:spPr>
                <a:xfrm>
                  <a:off x="-10781977" y="-6950374"/>
                  <a:ext cx="1616148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Fremont</a:t>
                  </a:r>
                </a:p>
              </p:txBody>
            </p:sp>
            <p:sp>
              <p:nvSpPr>
                <p:cNvPr id="182" name="TextBox 181">
                  <a:extLst>
                    <a:ext uri="{FF2B5EF4-FFF2-40B4-BE49-F238E27FC236}">
                      <a16:creationId xmlns:a16="http://schemas.microsoft.com/office/drawing/2014/main" id="{89F4AF98-A010-024E-AA50-E6B4AC4C3406}"/>
                    </a:ext>
                  </a:extLst>
                </p:cNvPr>
                <p:cNvSpPr txBox="1"/>
                <p:nvPr/>
              </p:nvSpPr>
              <p:spPr>
                <a:xfrm>
                  <a:off x="-21635035" y="-18495308"/>
                  <a:ext cx="1912702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Richmond</a:t>
                  </a:r>
                </a:p>
              </p:txBody>
            </p:sp>
            <p:sp>
              <p:nvSpPr>
                <p:cNvPr id="183" name="TextBox 182">
                  <a:extLst>
                    <a:ext uri="{FF2B5EF4-FFF2-40B4-BE49-F238E27FC236}">
                      <a16:creationId xmlns:a16="http://schemas.microsoft.com/office/drawing/2014/main" id="{7FA8E22C-7ED1-0940-A2EF-DAE6AC2DCB1C}"/>
                    </a:ext>
                  </a:extLst>
                </p:cNvPr>
                <p:cNvSpPr txBox="1"/>
                <p:nvPr/>
              </p:nvSpPr>
              <p:spPr>
                <a:xfrm>
                  <a:off x="-17260446" y="-23036700"/>
                  <a:ext cx="130728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Vallejo</a:t>
                  </a:r>
                </a:p>
              </p:txBody>
            </p:sp>
            <p:sp>
              <p:nvSpPr>
                <p:cNvPr id="184" name="TextBox 183">
                  <a:extLst>
                    <a:ext uri="{FF2B5EF4-FFF2-40B4-BE49-F238E27FC236}">
                      <a16:creationId xmlns:a16="http://schemas.microsoft.com/office/drawing/2014/main" id="{A7BAF7AC-C7EB-1048-887C-BD80A933EBB3}"/>
                    </a:ext>
                  </a:extLst>
                </p:cNvPr>
                <p:cNvSpPr txBox="1"/>
                <p:nvPr/>
              </p:nvSpPr>
              <p:spPr>
                <a:xfrm>
                  <a:off x="-8855907" y="-19726913"/>
                  <a:ext cx="146546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Antioch</a:t>
                  </a:r>
                </a:p>
              </p:txBody>
            </p:sp>
            <p:sp>
              <p:nvSpPr>
                <p:cNvPr id="185" name="TextBox 184">
                  <a:extLst>
                    <a:ext uri="{FF2B5EF4-FFF2-40B4-BE49-F238E27FC236}">
                      <a16:creationId xmlns:a16="http://schemas.microsoft.com/office/drawing/2014/main" id="{09E9423C-67F6-7A4B-A55C-CB701B54534E}"/>
                    </a:ext>
                  </a:extLst>
                </p:cNvPr>
                <p:cNvSpPr txBox="1"/>
                <p:nvPr/>
              </p:nvSpPr>
              <p:spPr>
                <a:xfrm>
                  <a:off x="-14458996" y="-18059706"/>
                  <a:ext cx="2270649" cy="1015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Walnut Creek</a:t>
                  </a:r>
                </a:p>
              </p:txBody>
            </p:sp>
            <p:sp>
              <p:nvSpPr>
                <p:cNvPr id="186" name="TextBox 185">
                  <a:extLst>
                    <a:ext uri="{FF2B5EF4-FFF2-40B4-BE49-F238E27FC236}">
                      <a16:creationId xmlns:a16="http://schemas.microsoft.com/office/drawing/2014/main" id="{083E3F25-338C-554D-9431-854D138EA36D}"/>
                    </a:ext>
                  </a:extLst>
                </p:cNvPr>
                <p:cNvSpPr txBox="1"/>
                <p:nvPr/>
              </p:nvSpPr>
              <p:spPr>
                <a:xfrm>
                  <a:off x="-16868334" y="-16169517"/>
                  <a:ext cx="13372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Orinda</a:t>
                  </a:r>
                </a:p>
              </p:txBody>
            </p:sp>
            <p:sp>
              <p:nvSpPr>
                <p:cNvPr id="187" name="TextBox 186">
                  <a:extLst>
                    <a:ext uri="{FF2B5EF4-FFF2-40B4-BE49-F238E27FC236}">
                      <a16:creationId xmlns:a16="http://schemas.microsoft.com/office/drawing/2014/main" id="{D9CE827F-F391-1F45-84BA-A21EE3BD6957}"/>
                    </a:ext>
                  </a:extLst>
                </p:cNvPr>
                <p:cNvSpPr txBox="1"/>
                <p:nvPr/>
              </p:nvSpPr>
              <p:spPr>
                <a:xfrm>
                  <a:off x="-19810637" y="-8399292"/>
                  <a:ext cx="204254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Mateo</a:t>
                  </a:r>
                </a:p>
              </p:txBody>
            </p:sp>
            <p:sp>
              <p:nvSpPr>
                <p:cNvPr id="188" name="TextBox 187">
                  <a:extLst>
                    <a:ext uri="{FF2B5EF4-FFF2-40B4-BE49-F238E27FC236}">
                      <a16:creationId xmlns:a16="http://schemas.microsoft.com/office/drawing/2014/main" id="{788C7EAB-11C0-F042-B2A3-5956012A12B6}"/>
                    </a:ext>
                  </a:extLst>
                </p:cNvPr>
                <p:cNvSpPr txBox="1"/>
                <p:nvPr/>
              </p:nvSpPr>
              <p:spPr>
                <a:xfrm>
                  <a:off x="-19538281" y="-6469588"/>
                  <a:ext cx="2464987" cy="1015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Redwood City</a:t>
                  </a:r>
                </a:p>
              </p:txBody>
            </p:sp>
            <p:sp>
              <p:nvSpPr>
                <p:cNvPr id="189" name="TextBox 188">
                  <a:extLst>
                    <a:ext uri="{FF2B5EF4-FFF2-40B4-BE49-F238E27FC236}">
                      <a16:creationId xmlns:a16="http://schemas.microsoft.com/office/drawing/2014/main" id="{E5F0FE95-0C75-EB48-8ECC-4EBCCB102B85}"/>
                    </a:ext>
                  </a:extLst>
                </p:cNvPr>
                <p:cNvSpPr txBox="1"/>
                <p:nvPr/>
              </p:nvSpPr>
              <p:spPr>
                <a:xfrm>
                  <a:off x="-16654910" y="-4281737"/>
                  <a:ext cx="246498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Palo Alto</a:t>
                  </a:r>
                </a:p>
              </p:txBody>
            </p:sp>
            <p:sp>
              <p:nvSpPr>
                <p:cNvPr id="190" name="TextBox 189">
                  <a:extLst>
                    <a:ext uri="{FF2B5EF4-FFF2-40B4-BE49-F238E27FC236}">
                      <a16:creationId xmlns:a16="http://schemas.microsoft.com/office/drawing/2014/main" id="{7C476602-5C4C-2140-9C10-ADF1036BC048}"/>
                    </a:ext>
                  </a:extLst>
                </p:cNvPr>
                <p:cNvSpPr txBox="1"/>
                <p:nvPr/>
              </p:nvSpPr>
              <p:spPr>
                <a:xfrm>
                  <a:off x="-14791771" y="-4148782"/>
                  <a:ext cx="2464987" cy="1015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Mountain View</a:t>
                  </a:r>
                </a:p>
              </p:txBody>
            </p:sp>
            <p:sp>
              <p:nvSpPr>
                <p:cNvPr id="191" name="TextBox 190">
                  <a:extLst>
                    <a:ext uri="{FF2B5EF4-FFF2-40B4-BE49-F238E27FC236}">
                      <a16:creationId xmlns:a16="http://schemas.microsoft.com/office/drawing/2014/main" id="{E2475BC7-84A0-C84C-BF06-68653A3F52BB}"/>
                    </a:ext>
                  </a:extLst>
                </p:cNvPr>
                <p:cNvSpPr txBox="1"/>
                <p:nvPr/>
              </p:nvSpPr>
              <p:spPr>
                <a:xfrm>
                  <a:off x="-23650778" y="-11271237"/>
                  <a:ext cx="1812744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Daly City</a:t>
                  </a:r>
                </a:p>
              </p:txBody>
            </p:sp>
            <p:sp>
              <p:nvSpPr>
                <p:cNvPr id="192" name="TextBox 191">
                  <a:extLst>
                    <a:ext uri="{FF2B5EF4-FFF2-40B4-BE49-F238E27FC236}">
                      <a16:creationId xmlns:a16="http://schemas.microsoft.com/office/drawing/2014/main" id="{972570B4-0DF3-014B-A801-6055DC95D6D4}"/>
                    </a:ext>
                  </a:extLst>
                </p:cNvPr>
                <p:cNvSpPr txBox="1"/>
                <p:nvPr/>
              </p:nvSpPr>
              <p:spPr>
                <a:xfrm>
                  <a:off x="-17512832" y="-5916778"/>
                  <a:ext cx="2749749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Menlo Park</a:t>
                  </a:r>
                </a:p>
              </p:txBody>
            </p:sp>
            <p:sp>
              <p:nvSpPr>
                <p:cNvPr id="193" name="TextBox 192">
                  <a:extLst>
                    <a:ext uri="{FF2B5EF4-FFF2-40B4-BE49-F238E27FC236}">
                      <a16:creationId xmlns:a16="http://schemas.microsoft.com/office/drawing/2014/main" id="{02CD264B-9F40-BF4B-BE9B-87D9F6283BE0}"/>
                    </a:ext>
                  </a:extLst>
                </p:cNvPr>
                <p:cNvSpPr txBox="1"/>
                <p:nvPr/>
              </p:nvSpPr>
              <p:spPr>
                <a:xfrm>
                  <a:off x="-14370000" y="-3173044"/>
                  <a:ext cx="277879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Sunnyvale</a:t>
                  </a:r>
                </a:p>
              </p:txBody>
            </p:sp>
            <p:sp>
              <p:nvSpPr>
                <p:cNvPr id="194" name="TextBox 193">
                  <a:extLst>
                    <a:ext uri="{FF2B5EF4-FFF2-40B4-BE49-F238E27FC236}">
                      <a16:creationId xmlns:a16="http://schemas.microsoft.com/office/drawing/2014/main" id="{C922A85C-556F-4443-B9F5-3D55ACC30A5F}"/>
                    </a:ext>
                  </a:extLst>
                </p:cNvPr>
                <p:cNvSpPr txBox="1"/>
                <p:nvPr/>
              </p:nvSpPr>
              <p:spPr>
                <a:xfrm>
                  <a:off x="-13241070" y="-2433077"/>
                  <a:ext cx="277879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Santa Clara</a:t>
                  </a:r>
                </a:p>
              </p:txBody>
            </p:sp>
            <p:sp>
              <p:nvSpPr>
                <p:cNvPr id="195" name="TextBox 194">
                  <a:extLst>
                    <a:ext uri="{FF2B5EF4-FFF2-40B4-BE49-F238E27FC236}">
                      <a16:creationId xmlns:a16="http://schemas.microsoft.com/office/drawing/2014/main" id="{D0BE1AF2-2989-314D-9706-50A09A173D23}"/>
                    </a:ext>
                  </a:extLst>
                </p:cNvPr>
                <p:cNvSpPr txBox="1"/>
                <p:nvPr/>
              </p:nvSpPr>
              <p:spPr>
                <a:xfrm>
                  <a:off x="-16512299" y="-2904337"/>
                  <a:ext cx="246498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Los Altos</a:t>
                  </a:r>
                </a:p>
              </p:txBody>
            </p:sp>
            <p:sp>
              <p:nvSpPr>
                <p:cNvPr id="196" name="TextBox 195">
                  <a:extLst>
                    <a:ext uri="{FF2B5EF4-FFF2-40B4-BE49-F238E27FC236}">
                      <a16:creationId xmlns:a16="http://schemas.microsoft.com/office/drawing/2014/main" id="{6001E8DB-0C2D-BE49-8E5F-87063003B32C}"/>
                    </a:ext>
                  </a:extLst>
                </p:cNvPr>
                <p:cNvSpPr txBox="1"/>
                <p:nvPr/>
              </p:nvSpPr>
              <p:spPr>
                <a:xfrm>
                  <a:off x="-21405763" y="-7903300"/>
                  <a:ext cx="2316659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Hillsborough</a:t>
                  </a:r>
                </a:p>
              </p:txBody>
            </p:sp>
            <p:sp>
              <p:nvSpPr>
                <p:cNvPr id="197" name="TextBox 196">
                  <a:extLst>
                    <a:ext uri="{FF2B5EF4-FFF2-40B4-BE49-F238E27FC236}">
                      <a16:creationId xmlns:a16="http://schemas.microsoft.com/office/drawing/2014/main" id="{EECED6C8-1058-E64A-B7AD-386095DC3085}"/>
                    </a:ext>
                  </a:extLst>
                </p:cNvPr>
                <p:cNvSpPr txBox="1"/>
                <p:nvPr/>
              </p:nvSpPr>
              <p:spPr>
                <a:xfrm>
                  <a:off x="-25585690" y="-16957187"/>
                  <a:ext cx="188436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Mill Valley</a:t>
                  </a:r>
                </a:p>
              </p:txBody>
            </p:sp>
            <p:sp>
              <p:nvSpPr>
                <p:cNvPr id="198" name="TextBox 197">
                  <a:extLst>
                    <a:ext uri="{FF2B5EF4-FFF2-40B4-BE49-F238E27FC236}">
                      <a16:creationId xmlns:a16="http://schemas.microsoft.com/office/drawing/2014/main" id="{549BEE4C-F838-C047-95BF-CE631E332453}"/>
                    </a:ext>
                  </a:extLst>
                </p:cNvPr>
                <p:cNvSpPr txBox="1"/>
                <p:nvPr/>
              </p:nvSpPr>
              <p:spPr>
                <a:xfrm>
                  <a:off x="-23729363" y="-15792316"/>
                  <a:ext cx="176362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Sausalito</a:t>
                  </a:r>
                </a:p>
              </p:txBody>
            </p:sp>
            <p:sp>
              <p:nvSpPr>
                <p:cNvPr id="199" name="TextBox 198">
                  <a:extLst>
                    <a:ext uri="{FF2B5EF4-FFF2-40B4-BE49-F238E27FC236}">
                      <a16:creationId xmlns:a16="http://schemas.microsoft.com/office/drawing/2014/main" id="{96A05F02-43E1-CA44-8D8B-579514E97ED6}"/>
                    </a:ext>
                  </a:extLst>
                </p:cNvPr>
                <p:cNvSpPr txBox="1"/>
                <p:nvPr/>
              </p:nvSpPr>
              <p:spPr>
                <a:xfrm>
                  <a:off x="-23170703" y="-17187133"/>
                  <a:ext cx="1472197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Tiburon</a:t>
                  </a:r>
                </a:p>
              </p:txBody>
            </p:sp>
            <p:sp>
              <p:nvSpPr>
                <p:cNvPr id="200" name="TextBox 199">
                  <a:extLst>
                    <a:ext uri="{FF2B5EF4-FFF2-40B4-BE49-F238E27FC236}">
                      <a16:creationId xmlns:a16="http://schemas.microsoft.com/office/drawing/2014/main" id="{A5504A47-EBE2-4C46-B4F1-B768D78D6F34}"/>
                    </a:ext>
                  </a:extLst>
                </p:cNvPr>
                <p:cNvSpPr txBox="1"/>
                <p:nvPr/>
              </p:nvSpPr>
              <p:spPr>
                <a:xfrm>
                  <a:off x="-18497097" y="-15658471"/>
                  <a:ext cx="180690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Piedmont</a:t>
                  </a:r>
                </a:p>
              </p:txBody>
            </p:sp>
            <p:sp>
              <p:nvSpPr>
                <p:cNvPr id="201" name="TextBox 200">
                  <a:extLst>
                    <a:ext uri="{FF2B5EF4-FFF2-40B4-BE49-F238E27FC236}">
                      <a16:creationId xmlns:a16="http://schemas.microsoft.com/office/drawing/2014/main" id="{3656DC7B-1794-3744-9FBA-902FC3E5BBE5}"/>
                    </a:ext>
                  </a:extLst>
                </p:cNvPr>
                <p:cNvSpPr txBox="1"/>
                <p:nvPr/>
              </p:nvSpPr>
              <p:spPr>
                <a:xfrm>
                  <a:off x="-10451519" y="-4657717"/>
                  <a:ext cx="148630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Milpitas</a:t>
                  </a:r>
                </a:p>
              </p:txBody>
            </p:sp>
            <p:sp>
              <p:nvSpPr>
                <p:cNvPr id="202" name="TextBox 201">
                  <a:extLst>
                    <a:ext uri="{FF2B5EF4-FFF2-40B4-BE49-F238E27FC236}">
                      <a16:creationId xmlns:a16="http://schemas.microsoft.com/office/drawing/2014/main" id="{C1F3B1D3-DACA-7B4F-927E-362D2BF40419}"/>
                    </a:ext>
                  </a:extLst>
                </p:cNvPr>
                <p:cNvSpPr txBox="1"/>
                <p:nvPr/>
              </p:nvSpPr>
              <p:spPr>
                <a:xfrm>
                  <a:off x="-12735581" y="-14909577"/>
                  <a:ext cx="1548822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Danville</a:t>
                  </a:r>
                </a:p>
              </p:txBody>
            </p:sp>
            <p:sp>
              <p:nvSpPr>
                <p:cNvPr id="203" name="TextBox 202">
                  <a:extLst>
                    <a:ext uri="{FF2B5EF4-FFF2-40B4-BE49-F238E27FC236}">
                      <a16:creationId xmlns:a16="http://schemas.microsoft.com/office/drawing/2014/main" id="{338C50DA-CB90-E04E-9224-6F0450180FCF}"/>
                    </a:ext>
                  </a:extLst>
                </p:cNvPr>
                <p:cNvSpPr txBox="1"/>
                <p:nvPr/>
              </p:nvSpPr>
              <p:spPr>
                <a:xfrm>
                  <a:off x="-12403829" y="-13225959"/>
                  <a:ext cx="22124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Ramon</a:t>
                  </a:r>
                </a:p>
              </p:txBody>
            </p:sp>
            <p:sp>
              <p:nvSpPr>
                <p:cNvPr id="204" name="TextBox 203">
                  <a:extLst>
                    <a:ext uri="{FF2B5EF4-FFF2-40B4-BE49-F238E27FC236}">
                      <a16:creationId xmlns:a16="http://schemas.microsoft.com/office/drawing/2014/main" id="{BD874646-AD1D-8A4D-B205-90708AED93CE}"/>
                    </a:ext>
                  </a:extLst>
                </p:cNvPr>
                <p:cNvSpPr txBox="1"/>
                <p:nvPr/>
              </p:nvSpPr>
              <p:spPr>
                <a:xfrm>
                  <a:off x="-12022237" y="1530155"/>
                  <a:ext cx="1936749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Los Gatos</a:t>
                  </a:r>
                </a:p>
              </p:txBody>
            </p:sp>
            <p:sp>
              <p:nvSpPr>
                <p:cNvPr id="205" name="TextBox 204">
                  <a:extLst>
                    <a:ext uri="{FF2B5EF4-FFF2-40B4-BE49-F238E27FC236}">
                      <a16:creationId xmlns:a16="http://schemas.microsoft.com/office/drawing/2014/main" id="{091F14D6-9946-2E48-95F8-DDD6F0035F6D}"/>
                    </a:ext>
                  </a:extLst>
                </p:cNvPr>
                <p:cNvSpPr txBox="1"/>
                <p:nvPr/>
              </p:nvSpPr>
              <p:spPr>
                <a:xfrm>
                  <a:off x="-15393462" y="-939781"/>
                  <a:ext cx="184858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Cupertino</a:t>
                  </a:r>
                </a:p>
              </p:txBody>
            </p:sp>
            <p:sp>
              <p:nvSpPr>
                <p:cNvPr id="206" name="TextBox 205">
                  <a:extLst>
                    <a:ext uri="{FF2B5EF4-FFF2-40B4-BE49-F238E27FC236}">
                      <a16:creationId xmlns:a16="http://schemas.microsoft.com/office/drawing/2014/main" id="{49B5C058-38F8-BF4B-8182-AC10E6BFA247}"/>
                    </a:ext>
                  </a:extLst>
                </p:cNvPr>
                <p:cNvSpPr txBox="1"/>
                <p:nvPr/>
              </p:nvSpPr>
              <p:spPr>
                <a:xfrm>
                  <a:off x="-13856023" y="23281"/>
                  <a:ext cx="17427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Saratoga</a:t>
                  </a:r>
                </a:p>
              </p:txBody>
            </p:sp>
            <p:sp>
              <p:nvSpPr>
                <p:cNvPr id="208" name="TextBox 207">
                  <a:extLst>
                    <a:ext uri="{FF2B5EF4-FFF2-40B4-BE49-F238E27FC236}">
                      <a16:creationId xmlns:a16="http://schemas.microsoft.com/office/drawing/2014/main" id="{FD860D89-0527-464E-9A39-6BE2E40FCDFD}"/>
                    </a:ext>
                  </a:extLst>
                </p:cNvPr>
                <p:cNvSpPr txBox="1"/>
                <p:nvPr/>
              </p:nvSpPr>
              <p:spPr>
                <a:xfrm>
                  <a:off x="-10346405" y="-10444945"/>
                  <a:ext cx="210506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Pleasanton</a:t>
                  </a:r>
                </a:p>
              </p:txBody>
            </p:sp>
            <p:sp>
              <p:nvSpPr>
                <p:cNvPr id="209" name="TextBox 208">
                  <a:extLst>
                    <a:ext uri="{FF2B5EF4-FFF2-40B4-BE49-F238E27FC236}">
                      <a16:creationId xmlns:a16="http://schemas.microsoft.com/office/drawing/2014/main" id="{448BB5A1-21E5-0A46-8004-F179FF74C4E4}"/>
                    </a:ext>
                  </a:extLst>
                </p:cNvPr>
                <p:cNvSpPr txBox="1"/>
                <p:nvPr/>
              </p:nvSpPr>
              <p:spPr>
                <a:xfrm>
                  <a:off x="-24773394" y="-20754419"/>
                  <a:ext cx="1884363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Anselmo</a:t>
                  </a:r>
                </a:p>
              </p:txBody>
            </p:sp>
            <p:sp>
              <p:nvSpPr>
                <p:cNvPr id="210" name="TextBox 209">
                  <a:extLst>
                    <a:ext uri="{FF2B5EF4-FFF2-40B4-BE49-F238E27FC236}">
                      <a16:creationId xmlns:a16="http://schemas.microsoft.com/office/drawing/2014/main" id="{03079A2B-3C09-A145-B829-2A0FE343C660}"/>
                    </a:ext>
                  </a:extLst>
                </p:cNvPr>
                <p:cNvSpPr txBox="1"/>
                <p:nvPr/>
              </p:nvSpPr>
              <p:spPr>
                <a:xfrm>
                  <a:off x="-24967731" y="-23299130"/>
                  <a:ext cx="140134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Novato</a:t>
                  </a:r>
                </a:p>
              </p:txBody>
            </p:sp>
            <p:sp>
              <p:nvSpPr>
                <p:cNvPr id="211" name="TextBox 210">
                  <a:extLst>
                    <a:ext uri="{FF2B5EF4-FFF2-40B4-BE49-F238E27FC236}">
                      <a16:creationId xmlns:a16="http://schemas.microsoft.com/office/drawing/2014/main" id="{41AE1574-2961-C14D-A2F2-768DA5AFF018}"/>
                    </a:ext>
                  </a:extLst>
                </p:cNvPr>
                <p:cNvSpPr txBox="1"/>
                <p:nvPr/>
              </p:nvSpPr>
              <p:spPr>
                <a:xfrm>
                  <a:off x="-16226751" y="-22173602"/>
                  <a:ext cx="144302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Benicia</a:t>
                  </a:r>
                </a:p>
              </p:txBody>
            </p:sp>
            <p:sp>
              <p:nvSpPr>
                <p:cNvPr id="212" name="TextBox 211">
                  <a:extLst>
                    <a:ext uri="{FF2B5EF4-FFF2-40B4-BE49-F238E27FC236}">
                      <a16:creationId xmlns:a16="http://schemas.microsoft.com/office/drawing/2014/main" id="{076B4C9A-8E8C-2640-9151-88D8B7C01B3A}"/>
                    </a:ext>
                  </a:extLst>
                </p:cNvPr>
                <p:cNvSpPr txBox="1"/>
                <p:nvPr/>
              </p:nvSpPr>
              <p:spPr>
                <a:xfrm>
                  <a:off x="-10998491" y="-20522736"/>
                  <a:ext cx="1701107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Pittsburg</a:t>
                  </a:r>
                </a:p>
              </p:txBody>
            </p:sp>
            <p:sp>
              <p:nvSpPr>
                <p:cNvPr id="213" name="TextBox 212">
                  <a:extLst>
                    <a:ext uri="{FF2B5EF4-FFF2-40B4-BE49-F238E27FC236}">
                      <a16:creationId xmlns:a16="http://schemas.microsoft.com/office/drawing/2014/main" id="{E6B2E015-CC17-154D-9493-8FCE0354F383}"/>
                    </a:ext>
                  </a:extLst>
                </p:cNvPr>
                <p:cNvSpPr txBox="1"/>
                <p:nvPr/>
              </p:nvSpPr>
              <p:spPr>
                <a:xfrm>
                  <a:off x="-23700206" y="-8674477"/>
                  <a:ext cx="1812744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Pacifica</a:t>
                  </a:r>
                </a:p>
              </p:txBody>
            </p:sp>
            <p:sp>
              <p:nvSpPr>
                <p:cNvPr id="214" name="TextBox 213">
                  <a:extLst>
                    <a:ext uri="{FF2B5EF4-FFF2-40B4-BE49-F238E27FC236}">
                      <a16:creationId xmlns:a16="http://schemas.microsoft.com/office/drawing/2014/main" id="{4A6A5EA8-3A3F-0544-AF70-238EBEB4A68B}"/>
                    </a:ext>
                  </a:extLst>
                </p:cNvPr>
                <p:cNvSpPr txBox="1"/>
                <p:nvPr/>
              </p:nvSpPr>
              <p:spPr>
                <a:xfrm>
                  <a:off x="-21215007" y="-9122755"/>
                  <a:ext cx="212590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Burlingame</a:t>
                  </a:r>
                </a:p>
              </p:txBody>
            </p:sp>
            <p:sp>
              <p:nvSpPr>
                <p:cNvPr id="215" name="TextBox 214">
                  <a:extLst>
                    <a:ext uri="{FF2B5EF4-FFF2-40B4-BE49-F238E27FC236}">
                      <a16:creationId xmlns:a16="http://schemas.microsoft.com/office/drawing/2014/main" id="{C1A9D4BE-0558-2C4B-B4F8-CEA809574FF9}"/>
                    </a:ext>
                  </a:extLst>
                </p:cNvPr>
                <p:cNvSpPr txBox="1"/>
                <p:nvPr/>
              </p:nvSpPr>
              <p:spPr>
                <a:xfrm>
                  <a:off x="-22129555" y="-10104174"/>
                  <a:ext cx="19992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Bruno</a:t>
                  </a:r>
                </a:p>
              </p:txBody>
            </p:sp>
            <p:sp>
              <p:nvSpPr>
                <p:cNvPr id="216" name="TextBox 215">
                  <a:extLst>
                    <a:ext uri="{FF2B5EF4-FFF2-40B4-BE49-F238E27FC236}">
                      <a16:creationId xmlns:a16="http://schemas.microsoft.com/office/drawing/2014/main" id="{80141CB3-DF14-2A46-AAD9-056ABC384A5B}"/>
                    </a:ext>
                  </a:extLst>
                </p:cNvPr>
                <p:cNvSpPr txBox="1"/>
                <p:nvPr/>
              </p:nvSpPr>
              <p:spPr>
                <a:xfrm>
                  <a:off x="-19556717" y="-20253433"/>
                  <a:ext cx="169950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Hercules</a:t>
                  </a:r>
                </a:p>
              </p:txBody>
            </p:sp>
          </p:grpSp>
        </p:grpSp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C90456EB-E354-E64F-9206-2FE310BE6437}"/>
                </a:ext>
              </a:extLst>
            </p:cNvPr>
            <p:cNvSpPr txBox="1"/>
            <p:nvPr/>
          </p:nvSpPr>
          <p:spPr>
            <a:xfrm>
              <a:off x="5802653" y="29503059"/>
              <a:ext cx="24649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Pescadero</a:t>
              </a:r>
              <a:endPara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89E9EE27-11B3-6741-8D7E-5C77E825AF0A}"/>
                </a:ext>
              </a:extLst>
            </p:cNvPr>
            <p:cNvSpPr txBox="1"/>
            <p:nvPr/>
          </p:nvSpPr>
          <p:spPr>
            <a:xfrm>
              <a:off x="-20758505" y="29468319"/>
              <a:ext cx="246498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Pescadero</a:t>
              </a:r>
              <a:endPara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9F0D9CC-622F-4DFF-8F38-7DFEEA739189}"/>
                </a:ext>
              </a:extLst>
            </p:cNvPr>
            <p:cNvGrpSpPr/>
            <p:nvPr/>
          </p:nvGrpSpPr>
          <p:grpSpPr>
            <a:xfrm>
              <a:off x="-26774614" y="9593119"/>
              <a:ext cx="18896721" cy="15638006"/>
              <a:chOff x="-26774614" y="9593119"/>
              <a:chExt cx="18896721" cy="15638006"/>
            </a:xfrm>
          </p:grpSpPr>
          <p:grpSp>
            <p:nvGrpSpPr>
              <p:cNvPr id="272" name="Group 271">
                <a:extLst>
                  <a:ext uri="{FF2B5EF4-FFF2-40B4-BE49-F238E27FC236}">
                    <a16:creationId xmlns:a16="http://schemas.microsoft.com/office/drawing/2014/main" id="{38A931A3-AE58-0344-BE09-627D1B46C8E0}"/>
                  </a:ext>
                </a:extLst>
              </p:cNvPr>
              <p:cNvGrpSpPr/>
              <p:nvPr/>
            </p:nvGrpSpPr>
            <p:grpSpPr>
              <a:xfrm>
                <a:off x="-26774614" y="9593119"/>
                <a:ext cx="18896721" cy="15638006"/>
                <a:chOff x="-26985107" y="-18635756"/>
                <a:chExt cx="18896721" cy="15638006"/>
              </a:xfrm>
            </p:grpSpPr>
            <p:sp>
              <p:nvSpPr>
                <p:cNvPr id="273" name="TextBox 272">
                  <a:extLst>
                    <a:ext uri="{FF2B5EF4-FFF2-40B4-BE49-F238E27FC236}">
                      <a16:creationId xmlns:a16="http://schemas.microsoft.com/office/drawing/2014/main" id="{7DC612FF-73B7-5E4B-BA0F-E990EA2DC264}"/>
                    </a:ext>
                  </a:extLst>
                </p:cNvPr>
                <p:cNvSpPr txBox="1"/>
                <p:nvPr/>
              </p:nvSpPr>
              <p:spPr>
                <a:xfrm>
                  <a:off x="-26985107" y="-18635756"/>
                  <a:ext cx="2076209" cy="7848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45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MARIN</a:t>
                  </a:r>
                </a:p>
              </p:txBody>
            </p:sp>
            <p:sp>
              <p:nvSpPr>
                <p:cNvPr id="274" name="TextBox 273">
                  <a:extLst>
                    <a:ext uri="{FF2B5EF4-FFF2-40B4-BE49-F238E27FC236}">
                      <a16:creationId xmlns:a16="http://schemas.microsoft.com/office/drawing/2014/main" id="{B155744E-230C-364B-BAD6-C1CCFB959D34}"/>
                    </a:ext>
                  </a:extLst>
                </p:cNvPr>
                <p:cNvSpPr txBox="1"/>
                <p:nvPr/>
              </p:nvSpPr>
              <p:spPr>
                <a:xfrm>
                  <a:off x="-12208820" y="-3782580"/>
                  <a:ext cx="4120434" cy="7848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5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SOUTH BAY</a:t>
                  </a:r>
                </a:p>
              </p:txBody>
            </p:sp>
            <p:sp>
              <p:nvSpPr>
                <p:cNvPr id="275" name="TextBox 274">
                  <a:extLst>
                    <a:ext uri="{FF2B5EF4-FFF2-40B4-BE49-F238E27FC236}">
                      <a16:creationId xmlns:a16="http://schemas.microsoft.com/office/drawing/2014/main" id="{ECD5A412-482F-304B-BAB4-BE56FC0FA194}"/>
                    </a:ext>
                  </a:extLst>
                </p:cNvPr>
                <p:cNvSpPr txBox="1"/>
                <p:nvPr/>
              </p:nvSpPr>
              <p:spPr>
                <a:xfrm>
                  <a:off x="-21253900" y="-7753911"/>
                  <a:ext cx="3518913" cy="7848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5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PENINSULA</a:t>
                  </a:r>
                </a:p>
              </p:txBody>
            </p:sp>
            <p:sp>
              <p:nvSpPr>
                <p:cNvPr id="276" name="TextBox 275">
                  <a:extLst>
                    <a:ext uri="{FF2B5EF4-FFF2-40B4-BE49-F238E27FC236}">
                      <a16:creationId xmlns:a16="http://schemas.microsoft.com/office/drawing/2014/main" id="{ABB20EAC-A16A-5944-A3B4-03A4D6D32103}"/>
                    </a:ext>
                  </a:extLst>
                </p:cNvPr>
                <p:cNvSpPr txBox="1"/>
                <p:nvPr/>
              </p:nvSpPr>
              <p:spPr>
                <a:xfrm>
                  <a:off x="-19671802" y="-14783091"/>
                  <a:ext cx="3204443" cy="7848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5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EAST BAY</a:t>
                  </a:r>
                </a:p>
              </p:txBody>
            </p:sp>
          </p:grpSp>
          <p:sp>
            <p:nvSpPr>
              <p:cNvPr id="267" name="TextBox 266">
                <a:extLst>
                  <a:ext uri="{FF2B5EF4-FFF2-40B4-BE49-F238E27FC236}">
                    <a16:creationId xmlns:a16="http://schemas.microsoft.com/office/drawing/2014/main" id="{E149272D-923A-4564-93ED-191679AD4AD6}"/>
                  </a:ext>
                </a:extLst>
              </p:cNvPr>
              <p:cNvSpPr txBox="1"/>
              <p:nvPr/>
            </p:nvSpPr>
            <p:spPr>
              <a:xfrm>
                <a:off x="-13018728" y="13479897"/>
                <a:ext cx="3747163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TRI-VALLEY</a:t>
                </a:r>
              </a:p>
            </p:txBody>
          </p:sp>
        </p:grp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F22D9328-4CF3-4BC6-9EB0-31091E8509A2}"/>
                </a:ext>
              </a:extLst>
            </p:cNvPr>
            <p:cNvGrpSpPr/>
            <p:nvPr/>
          </p:nvGrpSpPr>
          <p:grpSpPr>
            <a:xfrm>
              <a:off x="134870" y="9715035"/>
              <a:ext cx="18759144" cy="15442583"/>
              <a:chOff x="-26774614" y="9593119"/>
              <a:chExt cx="18759144" cy="15442583"/>
            </a:xfrm>
          </p:grpSpPr>
          <p:grpSp>
            <p:nvGrpSpPr>
              <p:cNvPr id="295" name="Group 294">
                <a:extLst>
                  <a:ext uri="{FF2B5EF4-FFF2-40B4-BE49-F238E27FC236}">
                    <a16:creationId xmlns:a16="http://schemas.microsoft.com/office/drawing/2014/main" id="{6B3AAEF6-25F0-4552-A676-3B2D4A7298C3}"/>
                  </a:ext>
                </a:extLst>
              </p:cNvPr>
              <p:cNvGrpSpPr/>
              <p:nvPr/>
            </p:nvGrpSpPr>
            <p:grpSpPr>
              <a:xfrm>
                <a:off x="-26774614" y="9593119"/>
                <a:ext cx="18759144" cy="15442583"/>
                <a:chOff x="-26985107" y="-18635756"/>
                <a:chExt cx="18759144" cy="15442583"/>
              </a:xfrm>
            </p:grpSpPr>
            <p:sp>
              <p:nvSpPr>
                <p:cNvPr id="297" name="TextBox 296">
                  <a:extLst>
                    <a:ext uri="{FF2B5EF4-FFF2-40B4-BE49-F238E27FC236}">
                      <a16:creationId xmlns:a16="http://schemas.microsoft.com/office/drawing/2014/main" id="{738A76B5-23D7-44CD-B59D-8E796524FCDC}"/>
                    </a:ext>
                  </a:extLst>
                </p:cNvPr>
                <p:cNvSpPr txBox="1"/>
                <p:nvPr/>
              </p:nvSpPr>
              <p:spPr>
                <a:xfrm>
                  <a:off x="-26985107" y="-18635756"/>
                  <a:ext cx="2076209" cy="7848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45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MARIN</a:t>
                  </a:r>
                </a:p>
              </p:txBody>
            </p:sp>
            <p:sp>
              <p:nvSpPr>
                <p:cNvPr id="298" name="TextBox 297">
                  <a:extLst>
                    <a:ext uri="{FF2B5EF4-FFF2-40B4-BE49-F238E27FC236}">
                      <a16:creationId xmlns:a16="http://schemas.microsoft.com/office/drawing/2014/main" id="{B633E86C-A074-4882-AACA-C97DE089BB34}"/>
                    </a:ext>
                  </a:extLst>
                </p:cNvPr>
                <p:cNvSpPr txBox="1"/>
                <p:nvPr/>
              </p:nvSpPr>
              <p:spPr>
                <a:xfrm>
                  <a:off x="-12346397" y="-3978003"/>
                  <a:ext cx="4120434" cy="7848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5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SOUTH BAY</a:t>
                  </a:r>
                </a:p>
              </p:txBody>
            </p:sp>
            <p:sp>
              <p:nvSpPr>
                <p:cNvPr id="299" name="TextBox 298">
                  <a:extLst>
                    <a:ext uri="{FF2B5EF4-FFF2-40B4-BE49-F238E27FC236}">
                      <a16:creationId xmlns:a16="http://schemas.microsoft.com/office/drawing/2014/main" id="{59CADB7F-6ADD-4EEF-94E1-A8AFEC9BA8F0}"/>
                    </a:ext>
                  </a:extLst>
                </p:cNvPr>
                <p:cNvSpPr txBox="1"/>
                <p:nvPr/>
              </p:nvSpPr>
              <p:spPr>
                <a:xfrm>
                  <a:off x="-20803846" y="-7846100"/>
                  <a:ext cx="3518913" cy="7848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5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PENINSULA</a:t>
                  </a:r>
                </a:p>
              </p:txBody>
            </p:sp>
            <p:sp>
              <p:nvSpPr>
                <p:cNvPr id="300" name="TextBox 299">
                  <a:extLst>
                    <a:ext uri="{FF2B5EF4-FFF2-40B4-BE49-F238E27FC236}">
                      <a16:creationId xmlns:a16="http://schemas.microsoft.com/office/drawing/2014/main" id="{C6E1E592-D98A-4EDF-90EE-9ECECB8CD1EF}"/>
                    </a:ext>
                  </a:extLst>
                </p:cNvPr>
                <p:cNvSpPr txBox="1"/>
                <p:nvPr/>
              </p:nvSpPr>
              <p:spPr>
                <a:xfrm>
                  <a:off x="-19286992" y="-14736069"/>
                  <a:ext cx="3204443" cy="7848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500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EAST BAY</a:t>
                  </a:r>
                </a:p>
              </p:txBody>
            </p:sp>
          </p:grpSp>
          <p:sp>
            <p:nvSpPr>
              <p:cNvPr id="296" name="TextBox 295">
                <a:extLst>
                  <a:ext uri="{FF2B5EF4-FFF2-40B4-BE49-F238E27FC236}">
                    <a16:creationId xmlns:a16="http://schemas.microsoft.com/office/drawing/2014/main" id="{E5564721-8669-432B-B605-8E3712650CA3}"/>
                  </a:ext>
                </a:extLst>
              </p:cNvPr>
              <p:cNvSpPr txBox="1"/>
              <p:nvPr/>
            </p:nvSpPr>
            <p:spPr>
              <a:xfrm>
                <a:off x="-13018728" y="13479897"/>
                <a:ext cx="3747163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TRI-VALLEY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217332D-8FEB-4C5B-80FC-4FBFA636D2B4}"/>
              </a:ext>
            </a:extLst>
          </p:cNvPr>
          <p:cNvGrpSpPr/>
          <p:nvPr/>
        </p:nvGrpSpPr>
        <p:grpSpPr>
          <a:xfrm>
            <a:off x="32951831" y="-24099095"/>
            <a:ext cx="26239468" cy="27616075"/>
            <a:chOff x="32951831" y="-24099095"/>
            <a:chExt cx="26239468" cy="2761607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7E88B65A-14A7-B443-88AB-B2ABE2767E10}"/>
                </a:ext>
              </a:extLst>
            </p:cNvPr>
            <p:cNvGrpSpPr/>
            <p:nvPr/>
          </p:nvGrpSpPr>
          <p:grpSpPr>
            <a:xfrm>
              <a:off x="32951831" y="-24099095"/>
              <a:ext cx="26239468" cy="27616075"/>
              <a:chOff x="32951831" y="-24099095"/>
              <a:chExt cx="26239468" cy="27616075"/>
            </a:xfrm>
          </p:grpSpPr>
          <p:pic>
            <p:nvPicPr>
              <p:cNvPr id="219" name="Picture 218">
                <a:extLst>
                  <a:ext uri="{FF2B5EF4-FFF2-40B4-BE49-F238E27FC236}">
                    <a16:creationId xmlns:a16="http://schemas.microsoft.com/office/drawing/2014/main" id="{CDDFC059-7D08-AC49-AAE5-768CB53B85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rcRect/>
              <a:stretch/>
            </p:blipFill>
            <p:spPr>
              <a:xfrm>
                <a:off x="32951831" y="-24099095"/>
                <a:ext cx="26239468" cy="27616075"/>
              </a:xfrm>
              <a:prstGeom prst="rect">
                <a:avLst/>
              </a:prstGeom>
            </p:spPr>
          </p:pic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836F8148-6F0E-824E-8F13-6392F80EB1DA}"/>
                  </a:ext>
                </a:extLst>
              </p:cNvPr>
              <p:cNvGrpSpPr/>
              <p:nvPr/>
            </p:nvGrpSpPr>
            <p:grpSpPr>
              <a:xfrm>
                <a:off x="34466198" y="-23515917"/>
                <a:ext cx="19309716" cy="24859596"/>
                <a:chOff x="-25851079" y="-23559214"/>
                <a:chExt cx="19309716" cy="24859596"/>
              </a:xfrm>
            </p:grpSpPr>
            <p:sp>
              <p:nvSpPr>
                <p:cNvPr id="221" name="TextBox 220">
                  <a:extLst>
                    <a:ext uri="{FF2B5EF4-FFF2-40B4-BE49-F238E27FC236}">
                      <a16:creationId xmlns:a16="http://schemas.microsoft.com/office/drawing/2014/main" id="{76426E5B-706C-2045-B94F-C50DC38FA5CC}"/>
                    </a:ext>
                  </a:extLst>
                </p:cNvPr>
                <p:cNvSpPr txBox="1"/>
                <p:nvPr/>
              </p:nvSpPr>
              <p:spPr>
                <a:xfrm>
                  <a:off x="-23131113" y="-13870735"/>
                  <a:ext cx="264046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Francisco</a:t>
                  </a:r>
                </a:p>
              </p:txBody>
            </p:sp>
            <p:sp>
              <p:nvSpPr>
                <p:cNvPr id="222" name="TextBox 221">
                  <a:extLst>
                    <a:ext uri="{FF2B5EF4-FFF2-40B4-BE49-F238E27FC236}">
                      <a16:creationId xmlns:a16="http://schemas.microsoft.com/office/drawing/2014/main" id="{8CB3B597-32BE-5F47-8202-0BE8B9AAA1B7}"/>
                    </a:ext>
                  </a:extLst>
                </p:cNvPr>
                <p:cNvSpPr txBox="1"/>
                <p:nvPr/>
              </p:nvSpPr>
              <p:spPr>
                <a:xfrm>
                  <a:off x="-17352629" y="-12352465"/>
                  <a:ext cx="23823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Leandro</a:t>
                  </a:r>
                </a:p>
              </p:txBody>
            </p:sp>
            <p:sp>
              <p:nvSpPr>
                <p:cNvPr id="223" name="TextBox 222">
                  <a:extLst>
                    <a:ext uri="{FF2B5EF4-FFF2-40B4-BE49-F238E27FC236}">
                      <a16:creationId xmlns:a16="http://schemas.microsoft.com/office/drawing/2014/main" id="{FB729BE4-75B2-D747-935D-10AFF35CCD5C}"/>
                    </a:ext>
                  </a:extLst>
                </p:cNvPr>
                <p:cNvSpPr txBox="1"/>
                <p:nvPr/>
              </p:nvSpPr>
              <p:spPr>
                <a:xfrm>
                  <a:off x="-10692624" y="-1574374"/>
                  <a:ext cx="17860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Jose</a:t>
                  </a:r>
                </a:p>
              </p:txBody>
            </p:sp>
            <p:sp>
              <p:nvSpPr>
                <p:cNvPr id="224" name="TextBox 223">
                  <a:extLst>
                    <a:ext uri="{FF2B5EF4-FFF2-40B4-BE49-F238E27FC236}">
                      <a16:creationId xmlns:a16="http://schemas.microsoft.com/office/drawing/2014/main" id="{3FCCDE80-CAE3-0D43-8552-D4607BCF4123}"/>
                    </a:ext>
                  </a:extLst>
                </p:cNvPr>
                <p:cNvSpPr txBox="1"/>
                <p:nvPr/>
              </p:nvSpPr>
              <p:spPr>
                <a:xfrm>
                  <a:off x="-18840508" y="-14882995"/>
                  <a:ext cx="161454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Oakland</a:t>
                  </a:r>
                </a:p>
              </p:txBody>
            </p:sp>
            <p:sp>
              <p:nvSpPr>
                <p:cNvPr id="225" name="TextBox 224">
                  <a:extLst>
                    <a:ext uri="{FF2B5EF4-FFF2-40B4-BE49-F238E27FC236}">
                      <a16:creationId xmlns:a16="http://schemas.microsoft.com/office/drawing/2014/main" id="{363740E9-BC27-9349-9481-FD8C01D3C642}"/>
                    </a:ext>
                  </a:extLst>
                </p:cNvPr>
                <p:cNvSpPr txBox="1"/>
                <p:nvPr/>
              </p:nvSpPr>
              <p:spPr>
                <a:xfrm>
                  <a:off x="-18483346" y="-16713972"/>
                  <a:ext cx="167866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Berkeley</a:t>
                  </a:r>
                </a:p>
              </p:txBody>
            </p:sp>
            <p:sp>
              <p:nvSpPr>
                <p:cNvPr id="226" name="TextBox 225">
                  <a:extLst>
                    <a:ext uri="{FF2B5EF4-FFF2-40B4-BE49-F238E27FC236}">
                      <a16:creationId xmlns:a16="http://schemas.microsoft.com/office/drawing/2014/main" id="{CBEDD590-DD94-A341-8357-9662A725C638}"/>
                    </a:ext>
                  </a:extLst>
                </p:cNvPr>
                <p:cNvSpPr txBox="1"/>
                <p:nvPr/>
              </p:nvSpPr>
              <p:spPr>
                <a:xfrm>
                  <a:off x="-15674443" y="-9627002"/>
                  <a:ext cx="169950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Hayward</a:t>
                  </a:r>
                </a:p>
              </p:txBody>
            </p:sp>
            <p:sp>
              <p:nvSpPr>
                <p:cNvPr id="227" name="TextBox 226">
                  <a:extLst>
                    <a:ext uri="{FF2B5EF4-FFF2-40B4-BE49-F238E27FC236}">
                      <a16:creationId xmlns:a16="http://schemas.microsoft.com/office/drawing/2014/main" id="{783AF0C2-4F40-BC4C-A208-AAEC16DC5C5E}"/>
                    </a:ext>
                  </a:extLst>
                </p:cNvPr>
                <p:cNvSpPr txBox="1"/>
                <p:nvPr/>
              </p:nvSpPr>
              <p:spPr>
                <a:xfrm>
                  <a:off x="-12088263" y="-6558488"/>
                  <a:ext cx="1616148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Fremont</a:t>
                  </a:r>
                </a:p>
              </p:txBody>
            </p:sp>
            <p:sp>
              <p:nvSpPr>
                <p:cNvPr id="228" name="TextBox 227">
                  <a:extLst>
                    <a:ext uri="{FF2B5EF4-FFF2-40B4-BE49-F238E27FC236}">
                      <a16:creationId xmlns:a16="http://schemas.microsoft.com/office/drawing/2014/main" id="{AC4C2D0A-1FFB-D84F-9055-0A41EA72962A}"/>
                    </a:ext>
                  </a:extLst>
                </p:cNvPr>
                <p:cNvSpPr txBox="1"/>
                <p:nvPr/>
              </p:nvSpPr>
              <p:spPr>
                <a:xfrm>
                  <a:off x="-21765663" y="-18821879"/>
                  <a:ext cx="1912702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Richmond</a:t>
                  </a:r>
                </a:p>
              </p:txBody>
            </p:sp>
            <p:sp>
              <p:nvSpPr>
                <p:cNvPr id="229" name="TextBox 228">
                  <a:extLst>
                    <a:ext uri="{FF2B5EF4-FFF2-40B4-BE49-F238E27FC236}">
                      <a16:creationId xmlns:a16="http://schemas.microsoft.com/office/drawing/2014/main" id="{08E91A89-09DE-3D4E-A2AB-D737B22CA7A2}"/>
                    </a:ext>
                  </a:extLst>
                </p:cNvPr>
                <p:cNvSpPr txBox="1"/>
                <p:nvPr/>
              </p:nvSpPr>
              <p:spPr>
                <a:xfrm>
                  <a:off x="-18272817" y="-23559214"/>
                  <a:ext cx="130728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Vallejo</a:t>
                  </a:r>
                </a:p>
              </p:txBody>
            </p:sp>
            <p:sp>
              <p:nvSpPr>
                <p:cNvPr id="230" name="TextBox 229">
                  <a:extLst>
                    <a:ext uri="{FF2B5EF4-FFF2-40B4-BE49-F238E27FC236}">
                      <a16:creationId xmlns:a16="http://schemas.microsoft.com/office/drawing/2014/main" id="{C846F65F-33DB-7745-8285-4DC3208B5DF0}"/>
                    </a:ext>
                  </a:extLst>
                </p:cNvPr>
                <p:cNvSpPr txBox="1"/>
                <p:nvPr/>
              </p:nvSpPr>
              <p:spPr>
                <a:xfrm>
                  <a:off x="-9084507" y="-19922855"/>
                  <a:ext cx="146546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Antioch</a:t>
                  </a:r>
                </a:p>
              </p:txBody>
            </p:sp>
            <p:sp>
              <p:nvSpPr>
                <p:cNvPr id="231" name="TextBox 230">
                  <a:extLst>
                    <a:ext uri="{FF2B5EF4-FFF2-40B4-BE49-F238E27FC236}">
                      <a16:creationId xmlns:a16="http://schemas.microsoft.com/office/drawing/2014/main" id="{906F2832-18B6-DD43-8AC6-1B4E73AA40AF}"/>
                    </a:ext>
                  </a:extLst>
                </p:cNvPr>
                <p:cNvSpPr txBox="1"/>
                <p:nvPr/>
              </p:nvSpPr>
              <p:spPr>
                <a:xfrm>
                  <a:off x="-14458996" y="-18059706"/>
                  <a:ext cx="2270649" cy="1015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Walnut Creek</a:t>
                  </a:r>
                </a:p>
              </p:txBody>
            </p:sp>
            <p:sp>
              <p:nvSpPr>
                <p:cNvPr id="232" name="TextBox 231">
                  <a:extLst>
                    <a:ext uri="{FF2B5EF4-FFF2-40B4-BE49-F238E27FC236}">
                      <a16:creationId xmlns:a16="http://schemas.microsoft.com/office/drawing/2014/main" id="{0E80E981-27C3-964F-BAC0-BC72A9D6F3A7}"/>
                    </a:ext>
                  </a:extLst>
                </p:cNvPr>
                <p:cNvSpPr txBox="1"/>
                <p:nvPr/>
              </p:nvSpPr>
              <p:spPr>
                <a:xfrm>
                  <a:off x="-16868334" y="-16169517"/>
                  <a:ext cx="13372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Orinda</a:t>
                  </a:r>
                </a:p>
              </p:txBody>
            </p:sp>
            <p:sp>
              <p:nvSpPr>
                <p:cNvPr id="233" name="TextBox 232">
                  <a:extLst>
                    <a:ext uri="{FF2B5EF4-FFF2-40B4-BE49-F238E27FC236}">
                      <a16:creationId xmlns:a16="http://schemas.microsoft.com/office/drawing/2014/main" id="{3D9D8B7C-2AC6-AC43-AD82-2E7471FBCF8E}"/>
                    </a:ext>
                  </a:extLst>
                </p:cNvPr>
                <p:cNvSpPr txBox="1"/>
                <p:nvPr/>
              </p:nvSpPr>
              <p:spPr>
                <a:xfrm>
                  <a:off x="-19810637" y="-8399292"/>
                  <a:ext cx="204254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Mateo</a:t>
                  </a:r>
                </a:p>
              </p:txBody>
            </p:sp>
            <p:sp>
              <p:nvSpPr>
                <p:cNvPr id="234" name="TextBox 233">
                  <a:extLst>
                    <a:ext uri="{FF2B5EF4-FFF2-40B4-BE49-F238E27FC236}">
                      <a16:creationId xmlns:a16="http://schemas.microsoft.com/office/drawing/2014/main" id="{1D6ED267-737A-F644-9165-35D7A2761A95}"/>
                    </a:ext>
                  </a:extLst>
                </p:cNvPr>
                <p:cNvSpPr txBox="1"/>
                <p:nvPr/>
              </p:nvSpPr>
              <p:spPr>
                <a:xfrm>
                  <a:off x="-18721853" y="-6077703"/>
                  <a:ext cx="2464987" cy="1015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Redwood City</a:t>
                  </a:r>
                </a:p>
              </p:txBody>
            </p:sp>
            <p:sp>
              <p:nvSpPr>
                <p:cNvPr id="235" name="TextBox 234">
                  <a:extLst>
                    <a:ext uri="{FF2B5EF4-FFF2-40B4-BE49-F238E27FC236}">
                      <a16:creationId xmlns:a16="http://schemas.microsoft.com/office/drawing/2014/main" id="{19C7BC40-BE2D-B445-94A5-5C7D105A34E5}"/>
                    </a:ext>
                  </a:extLst>
                </p:cNvPr>
                <p:cNvSpPr txBox="1"/>
                <p:nvPr/>
              </p:nvSpPr>
              <p:spPr>
                <a:xfrm>
                  <a:off x="-16506054" y="-5153606"/>
                  <a:ext cx="246498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Palo Alto</a:t>
                  </a:r>
                </a:p>
              </p:txBody>
            </p:sp>
            <p:sp>
              <p:nvSpPr>
                <p:cNvPr id="236" name="TextBox 235">
                  <a:extLst>
                    <a:ext uri="{FF2B5EF4-FFF2-40B4-BE49-F238E27FC236}">
                      <a16:creationId xmlns:a16="http://schemas.microsoft.com/office/drawing/2014/main" id="{CD06D7A9-74C9-E24D-8A34-733DEC55F4A6}"/>
                    </a:ext>
                  </a:extLst>
                </p:cNvPr>
                <p:cNvSpPr txBox="1"/>
                <p:nvPr/>
              </p:nvSpPr>
              <p:spPr>
                <a:xfrm>
                  <a:off x="-15238338" y="-4042456"/>
                  <a:ext cx="2464987" cy="1015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Mountain View</a:t>
                  </a:r>
                </a:p>
              </p:txBody>
            </p:sp>
            <p:sp>
              <p:nvSpPr>
                <p:cNvPr id="237" name="TextBox 236">
                  <a:extLst>
                    <a:ext uri="{FF2B5EF4-FFF2-40B4-BE49-F238E27FC236}">
                      <a16:creationId xmlns:a16="http://schemas.microsoft.com/office/drawing/2014/main" id="{99B32594-87E7-3241-9443-A949FC21FF29}"/>
                    </a:ext>
                  </a:extLst>
                </p:cNvPr>
                <p:cNvSpPr txBox="1"/>
                <p:nvPr/>
              </p:nvSpPr>
              <p:spPr>
                <a:xfrm>
                  <a:off x="-23650778" y="-11271237"/>
                  <a:ext cx="1812744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Daly City</a:t>
                  </a:r>
                </a:p>
              </p:txBody>
            </p:sp>
            <p:sp>
              <p:nvSpPr>
                <p:cNvPr id="238" name="TextBox 237">
                  <a:extLst>
                    <a:ext uri="{FF2B5EF4-FFF2-40B4-BE49-F238E27FC236}">
                      <a16:creationId xmlns:a16="http://schemas.microsoft.com/office/drawing/2014/main" id="{7135F49C-C323-0C45-8AEC-E260A6D5CECB}"/>
                    </a:ext>
                  </a:extLst>
                </p:cNvPr>
                <p:cNvSpPr txBox="1"/>
                <p:nvPr/>
              </p:nvSpPr>
              <p:spPr>
                <a:xfrm>
                  <a:off x="-19569916" y="-4499278"/>
                  <a:ext cx="2749749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Woodside</a:t>
                  </a:r>
                </a:p>
              </p:txBody>
            </p:sp>
            <p:sp>
              <p:nvSpPr>
                <p:cNvPr id="239" name="TextBox 238">
                  <a:extLst>
                    <a:ext uri="{FF2B5EF4-FFF2-40B4-BE49-F238E27FC236}">
                      <a16:creationId xmlns:a16="http://schemas.microsoft.com/office/drawing/2014/main" id="{943662D1-522E-5745-B3E8-DD6DDF156AC6}"/>
                    </a:ext>
                  </a:extLst>
                </p:cNvPr>
                <p:cNvSpPr txBox="1"/>
                <p:nvPr/>
              </p:nvSpPr>
              <p:spPr>
                <a:xfrm>
                  <a:off x="-17049315" y="-6373978"/>
                  <a:ext cx="2749749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Menlo Park</a:t>
                  </a:r>
                </a:p>
              </p:txBody>
            </p:sp>
            <p:sp>
              <p:nvSpPr>
                <p:cNvPr id="240" name="TextBox 239">
                  <a:extLst>
                    <a:ext uri="{FF2B5EF4-FFF2-40B4-BE49-F238E27FC236}">
                      <a16:creationId xmlns:a16="http://schemas.microsoft.com/office/drawing/2014/main" id="{5D5494F4-2DD3-3A46-8844-8C5F5A2A73F2}"/>
                    </a:ext>
                  </a:extLst>
                </p:cNvPr>
                <p:cNvSpPr txBox="1"/>
                <p:nvPr/>
              </p:nvSpPr>
              <p:spPr>
                <a:xfrm>
                  <a:off x="-14370000" y="-3173044"/>
                  <a:ext cx="277879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Sunnyvale</a:t>
                  </a:r>
                </a:p>
              </p:txBody>
            </p:sp>
            <p:sp>
              <p:nvSpPr>
                <p:cNvPr id="241" name="TextBox 240">
                  <a:extLst>
                    <a:ext uri="{FF2B5EF4-FFF2-40B4-BE49-F238E27FC236}">
                      <a16:creationId xmlns:a16="http://schemas.microsoft.com/office/drawing/2014/main" id="{2F709270-F219-B844-AE62-CE89A3EACCCB}"/>
                    </a:ext>
                  </a:extLst>
                </p:cNvPr>
                <p:cNvSpPr txBox="1"/>
                <p:nvPr/>
              </p:nvSpPr>
              <p:spPr>
                <a:xfrm>
                  <a:off x="-13241070" y="-2661676"/>
                  <a:ext cx="277879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Santa Clara</a:t>
                  </a:r>
                </a:p>
              </p:txBody>
            </p:sp>
            <p:sp>
              <p:nvSpPr>
                <p:cNvPr id="242" name="TextBox 241">
                  <a:extLst>
                    <a:ext uri="{FF2B5EF4-FFF2-40B4-BE49-F238E27FC236}">
                      <a16:creationId xmlns:a16="http://schemas.microsoft.com/office/drawing/2014/main" id="{8178D192-8BF5-6C48-AE34-EE1A02A15903}"/>
                    </a:ext>
                  </a:extLst>
                </p:cNvPr>
                <p:cNvSpPr txBox="1"/>
                <p:nvPr/>
              </p:nvSpPr>
              <p:spPr>
                <a:xfrm>
                  <a:off x="-16022442" y="-3002309"/>
                  <a:ext cx="2464987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Los Altos</a:t>
                  </a:r>
                </a:p>
              </p:txBody>
            </p:sp>
            <p:sp>
              <p:nvSpPr>
                <p:cNvPr id="243" name="TextBox 242">
                  <a:extLst>
                    <a:ext uri="{FF2B5EF4-FFF2-40B4-BE49-F238E27FC236}">
                      <a16:creationId xmlns:a16="http://schemas.microsoft.com/office/drawing/2014/main" id="{3D941A47-EBFF-E042-8D2E-2EE26941F40F}"/>
                    </a:ext>
                  </a:extLst>
                </p:cNvPr>
                <p:cNvSpPr txBox="1"/>
                <p:nvPr/>
              </p:nvSpPr>
              <p:spPr>
                <a:xfrm>
                  <a:off x="-21405763" y="-7903300"/>
                  <a:ext cx="2316659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Hillsborough</a:t>
                  </a:r>
                </a:p>
              </p:txBody>
            </p:sp>
            <p:sp>
              <p:nvSpPr>
                <p:cNvPr id="244" name="TextBox 243">
                  <a:extLst>
                    <a:ext uri="{FF2B5EF4-FFF2-40B4-BE49-F238E27FC236}">
                      <a16:creationId xmlns:a16="http://schemas.microsoft.com/office/drawing/2014/main" id="{A4CB4708-2DF2-8D46-BDB5-15E083F8A1DD}"/>
                    </a:ext>
                  </a:extLst>
                </p:cNvPr>
                <p:cNvSpPr txBox="1"/>
                <p:nvPr/>
              </p:nvSpPr>
              <p:spPr>
                <a:xfrm>
                  <a:off x="-25585690" y="-17316416"/>
                  <a:ext cx="188436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Mill Valley</a:t>
                  </a:r>
                </a:p>
              </p:txBody>
            </p:sp>
            <p:sp>
              <p:nvSpPr>
                <p:cNvPr id="245" name="TextBox 244">
                  <a:extLst>
                    <a:ext uri="{FF2B5EF4-FFF2-40B4-BE49-F238E27FC236}">
                      <a16:creationId xmlns:a16="http://schemas.microsoft.com/office/drawing/2014/main" id="{CD5B7972-18DB-E847-9B9C-886AC74639A3}"/>
                    </a:ext>
                  </a:extLst>
                </p:cNvPr>
                <p:cNvSpPr txBox="1"/>
                <p:nvPr/>
              </p:nvSpPr>
              <p:spPr>
                <a:xfrm>
                  <a:off x="-23729363" y="-15792316"/>
                  <a:ext cx="176362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Sausalito</a:t>
                  </a:r>
                </a:p>
              </p:txBody>
            </p:sp>
            <p:sp>
              <p:nvSpPr>
                <p:cNvPr id="246" name="TextBox 245">
                  <a:extLst>
                    <a:ext uri="{FF2B5EF4-FFF2-40B4-BE49-F238E27FC236}">
                      <a16:creationId xmlns:a16="http://schemas.microsoft.com/office/drawing/2014/main" id="{6DBDB732-1B55-574F-85F0-F1904A52A027}"/>
                    </a:ext>
                  </a:extLst>
                </p:cNvPr>
                <p:cNvSpPr txBox="1"/>
                <p:nvPr/>
              </p:nvSpPr>
              <p:spPr>
                <a:xfrm>
                  <a:off x="-23138046" y="-17383076"/>
                  <a:ext cx="1472197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Tiburon</a:t>
                  </a:r>
                </a:p>
              </p:txBody>
            </p:sp>
            <p:sp>
              <p:nvSpPr>
                <p:cNvPr id="247" name="TextBox 246">
                  <a:extLst>
                    <a:ext uri="{FF2B5EF4-FFF2-40B4-BE49-F238E27FC236}">
                      <a16:creationId xmlns:a16="http://schemas.microsoft.com/office/drawing/2014/main" id="{903D62F3-C637-894F-AB0E-E132888992E1}"/>
                    </a:ext>
                  </a:extLst>
                </p:cNvPr>
                <p:cNvSpPr txBox="1"/>
                <p:nvPr/>
              </p:nvSpPr>
              <p:spPr>
                <a:xfrm>
                  <a:off x="-18497097" y="-15658471"/>
                  <a:ext cx="180690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Piedmont</a:t>
                  </a:r>
                </a:p>
              </p:txBody>
            </p:sp>
            <p:sp>
              <p:nvSpPr>
                <p:cNvPr id="248" name="TextBox 247">
                  <a:extLst>
                    <a:ext uri="{FF2B5EF4-FFF2-40B4-BE49-F238E27FC236}">
                      <a16:creationId xmlns:a16="http://schemas.microsoft.com/office/drawing/2014/main" id="{F24E8382-2551-0142-AA97-F6BEE59FB251}"/>
                    </a:ext>
                  </a:extLst>
                </p:cNvPr>
                <p:cNvSpPr txBox="1"/>
                <p:nvPr/>
              </p:nvSpPr>
              <p:spPr>
                <a:xfrm>
                  <a:off x="-11267947" y="-4559745"/>
                  <a:ext cx="148630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Milpitas</a:t>
                  </a:r>
                </a:p>
              </p:txBody>
            </p:sp>
            <p:sp>
              <p:nvSpPr>
                <p:cNvPr id="249" name="TextBox 248">
                  <a:extLst>
                    <a:ext uri="{FF2B5EF4-FFF2-40B4-BE49-F238E27FC236}">
                      <a16:creationId xmlns:a16="http://schemas.microsoft.com/office/drawing/2014/main" id="{01E81DD8-E2F1-1E4A-878A-908BB844A3DE}"/>
                    </a:ext>
                  </a:extLst>
                </p:cNvPr>
                <p:cNvSpPr txBox="1"/>
                <p:nvPr/>
              </p:nvSpPr>
              <p:spPr>
                <a:xfrm>
                  <a:off x="-12768238" y="-15334120"/>
                  <a:ext cx="1548822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Danville</a:t>
                  </a:r>
                </a:p>
              </p:txBody>
            </p:sp>
            <p:sp>
              <p:nvSpPr>
                <p:cNvPr id="250" name="TextBox 249">
                  <a:extLst>
                    <a:ext uri="{FF2B5EF4-FFF2-40B4-BE49-F238E27FC236}">
                      <a16:creationId xmlns:a16="http://schemas.microsoft.com/office/drawing/2014/main" id="{756BA803-E810-4045-BDFB-4D22FC42F6D1}"/>
                    </a:ext>
                  </a:extLst>
                </p:cNvPr>
                <p:cNvSpPr txBox="1"/>
                <p:nvPr/>
              </p:nvSpPr>
              <p:spPr>
                <a:xfrm>
                  <a:off x="-12142572" y="-14140359"/>
                  <a:ext cx="22124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Ramon</a:t>
                  </a:r>
                </a:p>
              </p:txBody>
            </p:sp>
            <p:sp>
              <p:nvSpPr>
                <p:cNvPr id="251" name="TextBox 250">
                  <a:extLst>
                    <a:ext uri="{FF2B5EF4-FFF2-40B4-BE49-F238E27FC236}">
                      <a16:creationId xmlns:a16="http://schemas.microsoft.com/office/drawing/2014/main" id="{1EEA541E-0578-EF42-A08E-35531E9AFD1C}"/>
                    </a:ext>
                  </a:extLst>
                </p:cNvPr>
                <p:cNvSpPr txBox="1"/>
                <p:nvPr/>
              </p:nvSpPr>
              <p:spPr>
                <a:xfrm>
                  <a:off x="-12773351" y="746384"/>
                  <a:ext cx="1936749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Los Gatos</a:t>
                  </a:r>
                </a:p>
              </p:txBody>
            </p:sp>
            <p:sp>
              <p:nvSpPr>
                <p:cNvPr id="252" name="TextBox 251">
                  <a:extLst>
                    <a:ext uri="{FF2B5EF4-FFF2-40B4-BE49-F238E27FC236}">
                      <a16:creationId xmlns:a16="http://schemas.microsoft.com/office/drawing/2014/main" id="{BBA1C44F-7384-DD4F-9A40-4C3464B80D6F}"/>
                    </a:ext>
                  </a:extLst>
                </p:cNvPr>
                <p:cNvSpPr txBox="1"/>
                <p:nvPr/>
              </p:nvSpPr>
              <p:spPr>
                <a:xfrm>
                  <a:off x="-14289462" y="-1658238"/>
                  <a:ext cx="184858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Cupertino</a:t>
                  </a:r>
                </a:p>
              </p:txBody>
            </p:sp>
            <p:sp>
              <p:nvSpPr>
                <p:cNvPr id="253" name="TextBox 252">
                  <a:extLst>
                    <a:ext uri="{FF2B5EF4-FFF2-40B4-BE49-F238E27FC236}">
                      <a16:creationId xmlns:a16="http://schemas.microsoft.com/office/drawing/2014/main" id="{597C7CDD-0B6A-3647-8EFB-F8ADB2306D35}"/>
                    </a:ext>
                  </a:extLst>
                </p:cNvPr>
                <p:cNvSpPr txBox="1"/>
                <p:nvPr/>
              </p:nvSpPr>
              <p:spPr>
                <a:xfrm>
                  <a:off x="-13953994" y="-237976"/>
                  <a:ext cx="174278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Saratoga</a:t>
                  </a:r>
                </a:p>
              </p:txBody>
            </p:sp>
            <p:sp>
              <p:nvSpPr>
                <p:cNvPr id="254" name="TextBox 253">
                  <a:extLst>
                    <a:ext uri="{FF2B5EF4-FFF2-40B4-BE49-F238E27FC236}">
                      <a16:creationId xmlns:a16="http://schemas.microsoft.com/office/drawing/2014/main" id="{614926B8-F7A9-EF40-9079-70162E541E1A}"/>
                    </a:ext>
                  </a:extLst>
                </p:cNvPr>
                <p:cNvSpPr txBox="1"/>
                <p:nvPr/>
              </p:nvSpPr>
              <p:spPr>
                <a:xfrm>
                  <a:off x="-8433228" y="-11025614"/>
                  <a:ext cx="18918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Livermore</a:t>
                  </a:r>
                </a:p>
              </p:txBody>
            </p:sp>
            <p:sp>
              <p:nvSpPr>
                <p:cNvPr id="255" name="TextBox 254">
                  <a:extLst>
                    <a:ext uri="{FF2B5EF4-FFF2-40B4-BE49-F238E27FC236}">
                      <a16:creationId xmlns:a16="http://schemas.microsoft.com/office/drawing/2014/main" id="{A28DAA90-C842-1848-B8EC-BF638CB476D0}"/>
                    </a:ext>
                  </a:extLst>
                </p:cNvPr>
                <p:cNvSpPr txBox="1"/>
                <p:nvPr/>
              </p:nvSpPr>
              <p:spPr>
                <a:xfrm>
                  <a:off x="-11514805" y="-11798467"/>
                  <a:ext cx="210506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Pleasanton</a:t>
                  </a:r>
                </a:p>
              </p:txBody>
            </p:sp>
            <p:sp>
              <p:nvSpPr>
                <p:cNvPr id="256" name="TextBox 255">
                  <a:extLst>
                    <a:ext uri="{FF2B5EF4-FFF2-40B4-BE49-F238E27FC236}">
                      <a16:creationId xmlns:a16="http://schemas.microsoft.com/office/drawing/2014/main" id="{3CB9C614-5BAB-C84C-986C-64811171C4F1}"/>
                    </a:ext>
                  </a:extLst>
                </p:cNvPr>
                <p:cNvSpPr txBox="1"/>
                <p:nvPr/>
              </p:nvSpPr>
              <p:spPr>
                <a:xfrm>
                  <a:off x="-25851079" y="-20853772"/>
                  <a:ext cx="1884363" cy="101566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Anselmo</a:t>
                  </a:r>
                </a:p>
              </p:txBody>
            </p:sp>
            <p:sp>
              <p:nvSpPr>
                <p:cNvPr id="257" name="TextBox 256">
                  <a:extLst>
                    <a:ext uri="{FF2B5EF4-FFF2-40B4-BE49-F238E27FC236}">
                      <a16:creationId xmlns:a16="http://schemas.microsoft.com/office/drawing/2014/main" id="{E90CB757-388F-A24D-A9C1-721345E6758D}"/>
                    </a:ext>
                  </a:extLst>
                </p:cNvPr>
                <p:cNvSpPr txBox="1"/>
                <p:nvPr/>
              </p:nvSpPr>
              <p:spPr>
                <a:xfrm>
                  <a:off x="-25294303" y="-23005216"/>
                  <a:ext cx="140134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Novato</a:t>
                  </a:r>
                </a:p>
              </p:txBody>
            </p:sp>
            <p:sp>
              <p:nvSpPr>
                <p:cNvPr id="258" name="TextBox 257">
                  <a:extLst>
                    <a:ext uri="{FF2B5EF4-FFF2-40B4-BE49-F238E27FC236}">
                      <a16:creationId xmlns:a16="http://schemas.microsoft.com/office/drawing/2014/main" id="{1DF71B5C-BCC4-7E48-8C5D-321A0428CB27}"/>
                    </a:ext>
                  </a:extLst>
                </p:cNvPr>
                <p:cNvSpPr txBox="1"/>
                <p:nvPr/>
              </p:nvSpPr>
              <p:spPr>
                <a:xfrm>
                  <a:off x="-16161437" y="-22794088"/>
                  <a:ext cx="144302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Benicia</a:t>
                  </a:r>
                </a:p>
              </p:txBody>
            </p:sp>
            <p:sp>
              <p:nvSpPr>
                <p:cNvPr id="259" name="TextBox 258">
                  <a:extLst>
                    <a:ext uri="{FF2B5EF4-FFF2-40B4-BE49-F238E27FC236}">
                      <a16:creationId xmlns:a16="http://schemas.microsoft.com/office/drawing/2014/main" id="{57FAC135-5A69-DB41-ADE2-2E1409A225BB}"/>
                    </a:ext>
                  </a:extLst>
                </p:cNvPr>
                <p:cNvSpPr txBox="1"/>
                <p:nvPr/>
              </p:nvSpPr>
              <p:spPr>
                <a:xfrm>
                  <a:off x="-15722393" y="-19986569"/>
                  <a:ext cx="1657826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Martinez</a:t>
                  </a:r>
                </a:p>
              </p:txBody>
            </p:sp>
            <p:sp>
              <p:nvSpPr>
                <p:cNvPr id="260" name="TextBox 259">
                  <a:extLst>
                    <a:ext uri="{FF2B5EF4-FFF2-40B4-BE49-F238E27FC236}">
                      <a16:creationId xmlns:a16="http://schemas.microsoft.com/office/drawing/2014/main" id="{A1786F7E-764E-9647-8EDD-D578075FB029}"/>
                    </a:ext>
                  </a:extLst>
                </p:cNvPr>
                <p:cNvSpPr txBox="1"/>
                <p:nvPr/>
              </p:nvSpPr>
              <p:spPr>
                <a:xfrm>
                  <a:off x="-10802548" y="-20392107"/>
                  <a:ext cx="1701107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Pittsburg</a:t>
                  </a:r>
                </a:p>
              </p:txBody>
            </p:sp>
            <p:sp>
              <p:nvSpPr>
                <p:cNvPr id="261" name="TextBox 260">
                  <a:extLst>
                    <a:ext uri="{FF2B5EF4-FFF2-40B4-BE49-F238E27FC236}">
                      <a16:creationId xmlns:a16="http://schemas.microsoft.com/office/drawing/2014/main" id="{5D59D73F-18F0-9D49-9C1D-AFC81082AF03}"/>
                    </a:ext>
                  </a:extLst>
                </p:cNvPr>
                <p:cNvSpPr txBox="1"/>
                <p:nvPr/>
              </p:nvSpPr>
              <p:spPr>
                <a:xfrm>
                  <a:off x="-23308320" y="-9327620"/>
                  <a:ext cx="1812744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Pacifica</a:t>
                  </a:r>
                </a:p>
              </p:txBody>
            </p:sp>
            <p:sp>
              <p:nvSpPr>
                <p:cNvPr id="262" name="TextBox 261">
                  <a:extLst>
                    <a:ext uri="{FF2B5EF4-FFF2-40B4-BE49-F238E27FC236}">
                      <a16:creationId xmlns:a16="http://schemas.microsoft.com/office/drawing/2014/main" id="{C279ECA1-DB94-164C-8FDD-13DCB8ECA954}"/>
                    </a:ext>
                  </a:extLst>
                </p:cNvPr>
                <p:cNvSpPr txBox="1"/>
                <p:nvPr/>
              </p:nvSpPr>
              <p:spPr>
                <a:xfrm>
                  <a:off x="-21215007" y="-9122755"/>
                  <a:ext cx="2125903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Burlingame</a:t>
                  </a:r>
                </a:p>
              </p:txBody>
            </p:sp>
            <p:sp>
              <p:nvSpPr>
                <p:cNvPr id="263" name="TextBox 262">
                  <a:extLst>
                    <a:ext uri="{FF2B5EF4-FFF2-40B4-BE49-F238E27FC236}">
                      <a16:creationId xmlns:a16="http://schemas.microsoft.com/office/drawing/2014/main" id="{686D4493-0B11-F945-A359-D42174900DCB}"/>
                    </a:ext>
                  </a:extLst>
                </p:cNvPr>
                <p:cNvSpPr txBox="1"/>
                <p:nvPr/>
              </p:nvSpPr>
              <p:spPr>
                <a:xfrm>
                  <a:off x="-22129555" y="-10104174"/>
                  <a:ext cx="1999265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San Bruno</a:t>
                  </a:r>
                </a:p>
              </p:txBody>
            </p:sp>
            <p:sp>
              <p:nvSpPr>
                <p:cNvPr id="264" name="TextBox 263">
                  <a:extLst>
                    <a:ext uri="{FF2B5EF4-FFF2-40B4-BE49-F238E27FC236}">
                      <a16:creationId xmlns:a16="http://schemas.microsoft.com/office/drawing/2014/main" id="{3F7E09AC-0321-3847-98FC-D53F3E1E4690}"/>
                    </a:ext>
                  </a:extLst>
                </p:cNvPr>
                <p:cNvSpPr txBox="1"/>
                <p:nvPr/>
              </p:nvSpPr>
              <p:spPr>
                <a:xfrm>
                  <a:off x="-19556717" y="-20253433"/>
                  <a:ext cx="169950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Hercules</a:t>
                  </a:r>
                </a:p>
              </p:txBody>
            </p:sp>
            <p:sp>
              <p:nvSpPr>
                <p:cNvPr id="265" name="TextBox 264">
                  <a:extLst>
                    <a:ext uri="{FF2B5EF4-FFF2-40B4-BE49-F238E27FC236}">
                      <a16:creationId xmlns:a16="http://schemas.microsoft.com/office/drawing/2014/main" id="{554FC06A-4F1E-AA46-9FCE-9E4F2978B7C5}"/>
                    </a:ext>
                  </a:extLst>
                </p:cNvPr>
                <p:cNvSpPr txBox="1"/>
                <p:nvPr/>
              </p:nvSpPr>
              <p:spPr>
                <a:xfrm>
                  <a:off x="-21896399" y="-5532776"/>
                  <a:ext cx="1137894" cy="14773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Helvetica" pitchFamily="2" charset="0"/>
                    </a:rPr>
                    <a:t>Half Moon Bay</a:t>
                  </a:r>
                </a:p>
              </p:txBody>
            </p:sp>
          </p:grpSp>
        </p:grpSp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2795617F-5041-4D5C-85A4-8952B11648F1}"/>
                </a:ext>
              </a:extLst>
            </p:cNvPr>
            <p:cNvGrpSpPr/>
            <p:nvPr/>
          </p:nvGrpSpPr>
          <p:grpSpPr>
            <a:xfrm>
              <a:off x="33828767" y="-18526136"/>
              <a:ext cx="18573209" cy="17209459"/>
              <a:chOff x="-26985107" y="-18635756"/>
              <a:chExt cx="18573209" cy="17209459"/>
            </a:xfrm>
          </p:grpSpPr>
          <p:sp>
            <p:nvSpPr>
              <p:cNvPr id="278" name="TextBox 277">
                <a:extLst>
                  <a:ext uri="{FF2B5EF4-FFF2-40B4-BE49-F238E27FC236}">
                    <a16:creationId xmlns:a16="http://schemas.microsoft.com/office/drawing/2014/main" id="{16A9F6A0-C014-4802-AAA9-99D8A2EADE77}"/>
                  </a:ext>
                </a:extLst>
              </p:cNvPr>
              <p:cNvSpPr txBox="1"/>
              <p:nvPr/>
            </p:nvSpPr>
            <p:spPr>
              <a:xfrm>
                <a:off x="-26985107" y="-18635756"/>
                <a:ext cx="2076209" cy="7848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MARIN</a:t>
                </a:r>
              </a:p>
            </p:txBody>
          </p:sp>
          <p:sp>
            <p:nvSpPr>
              <p:cNvPr id="279" name="TextBox 278">
                <a:extLst>
                  <a:ext uri="{FF2B5EF4-FFF2-40B4-BE49-F238E27FC236}">
                    <a16:creationId xmlns:a16="http://schemas.microsoft.com/office/drawing/2014/main" id="{BDF4368F-0AFA-4121-A5FB-E4E38E727A94}"/>
                  </a:ext>
                </a:extLst>
              </p:cNvPr>
              <p:cNvSpPr txBox="1"/>
              <p:nvPr/>
            </p:nvSpPr>
            <p:spPr>
              <a:xfrm>
                <a:off x="-12532332" y="-2211127"/>
                <a:ext cx="4120434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SOUTH BAY</a:t>
                </a:r>
              </a:p>
            </p:txBody>
          </p:sp>
          <p:sp>
            <p:nvSpPr>
              <p:cNvPr id="280" name="TextBox 279">
                <a:extLst>
                  <a:ext uri="{FF2B5EF4-FFF2-40B4-BE49-F238E27FC236}">
                    <a16:creationId xmlns:a16="http://schemas.microsoft.com/office/drawing/2014/main" id="{B31793AE-5783-4A78-8257-9BC9DF2DC3B9}"/>
                  </a:ext>
                </a:extLst>
              </p:cNvPr>
              <p:cNvSpPr txBox="1"/>
              <p:nvPr/>
            </p:nvSpPr>
            <p:spPr>
              <a:xfrm>
                <a:off x="-22002259" y="-6276578"/>
                <a:ext cx="3518913" cy="7848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PENINSULA</a:t>
                </a:r>
              </a:p>
            </p:txBody>
          </p:sp>
          <p:sp>
            <p:nvSpPr>
              <p:cNvPr id="281" name="TextBox 280">
                <a:extLst>
                  <a:ext uri="{FF2B5EF4-FFF2-40B4-BE49-F238E27FC236}">
                    <a16:creationId xmlns:a16="http://schemas.microsoft.com/office/drawing/2014/main" id="{56022919-12D2-42F2-94FD-321DF5346D91}"/>
                  </a:ext>
                </a:extLst>
              </p:cNvPr>
              <p:cNvSpPr txBox="1"/>
              <p:nvPr/>
            </p:nvSpPr>
            <p:spPr>
              <a:xfrm>
                <a:off x="-16811419" y="-15314617"/>
                <a:ext cx="3204443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5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Helvetica" pitchFamily="2" charset="0"/>
                  </a:rPr>
                  <a:t>EAST BAY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84613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71609A5-1041-5142-B490-D98EF9B07C7C}"/>
              </a:ext>
            </a:extLst>
          </p:cNvPr>
          <p:cNvSpPr txBox="1"/>
          <p:nvPr/>
        </p:nvSpPr>
        <p:spPr>
          <a:xfrm>
            <a:off x="-24037668" y="16530335"/>
            <a:ext cx="22204092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Python 3.7, Anaconda 4.6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EC1501-5B40-4663-96E6-657DF6F9B7C9}"/>
              </a:ext>
            </a:extLst>
          </p:cNvPr>
          <p:cNvGrpSpPr/>
          <p:nvPr/>
        </p:nvGrpSpPr>
        <p:grpSpPr>
          <a:xfrm>
            <a:off x="-25080686" y="-14499771"/>
            <a:ext cx="54747886" cy="20392571"/>
            <a:chOff x="-25080686" y="-14499771"/>
            <a:chExt cx="54747886" cy="2039257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579B716-BB36-8C4D-BF01-A8F95FDF5541}"/>
                </a:ext>
              </a:extLst>
            </p:cNvPr>
            <p:cNvSpPr/>
            <p:nvPr/>
          </p:nvSpPr>
          <p:spPr>
            <a:xfrm>
              <a:off x="-25080686" y="-14499771"/>
              <a:ext cx="54747886" cy="203925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7DF393-B3A8-4042-855B-A1E2BD1638D2}"/>
                </a:ext>
              </a:extLst>
            </p:cNvPr>
            <p:cNvSpPr txBox="1"/>
            <p:nvPr/>
          </p:nvSpPr>
          <p:spPr>
            <a:xfrm>
              <a:off x="-23646286" y="-13582949"/>
              <a:ext cx="12370694" cy="16250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Scrape</a:t>
              </a: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r>
                <a:rPr lang="en-US" sz="15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Requests</a:t>
              </a:r>
            </a:p>
            <a:p>
              <a:r>
                <a:rPr lang="en-US" sz="15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BeautifulSoup</a:t>
              </a:r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FB8EE13-D48B-214F-BC97-3B28E90DACF7}"/>
                </a:ext>
              </a:extLst>
            </p:cNvPr>
            <p:cNvSpPr txBox="1"/>
            <p:nvPr/>
          </p:nvSpPr>
          <p:spPr>
            <a:xfrm>
              <a:off x="-8541164" y="-13582949"/>
              <a:ext cx="6705682" cy="162506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Clean</a:t>
              </a: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r>
                <a:rPr lang="en-US" sz="15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Re</a:t>
              </a:r>
            </a:p>
            <a:p>
              <a:r>
                <a:rPr lang="en-US" sz="15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Pandas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90E4136-ABE9-4742-B62A-B7A5938BBA19}"/>
                </a:ext>
              </a:extLst>
            </p:cNvPr>
            <p:cNvSpPr txBox="1"/>
            <p:nvPr/>
          </p:nvSpPr>
          <p:spPr>
            <a:xfrm>
              <a:off x="18643932" y="-13687279"/>
              <a:ext cx="9698489" cy="1855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Analyze</a:t>
              </a: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r>
                <a:rPr lang="en-US" sz="15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Pandas</a:t>
              </a:r>
            </a:p>
            <a:p>
              <a:r>
                <a:rPr lang="en-US" sz="15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Numpy</a:t>
              </a:r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r>
                <a:rPr lang="en-US" sz="15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Scikit</a:t>
              </a:r>
              <a:r>
                <a:rPr lang="en-US" sz="15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-learn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68285E-7822-AE47-B459-921F917EC1F8}"/>
                </a:ext>
              </a:extLst>
            </p:cNvPr>
            <p:cNvSpPr txBox="1"/>
            <p:nvPr/>
          </p:nvSpPr>
          <p:spPr>
            <a:xfrm>
              <a:off x="4053841" y="-13582949"/>
              <a:ext cx="8416086" cy="185589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Visualize</a:t>
              </a: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r>
                <a:rPr lang="en-US" sz="15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Cartopy</a:t>
              </a:r>
              <a:endParaRPr lang="en-US" sz="15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endParaRPr>
            </a:p>
            <a:p>
              <a:r>
                <a:rPr lang="en-US" sz="15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Matplotlib</a:t>
              </a:r>
            </a:p>
            <a:p>
              <a:r>
                <a:rPr lang="en-US" sz="15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Seaborn</a:t>
              </a:r>
            </a:p>
          </p:txBody>
        </p:sp>
        <p:pic>
          <p:nvPicPr>
            <p:cNvPr id="11" name="Graphic 10" descr="Earth globe: Americas">
              <a:extLst>
                <a:ext uri="{FF2B5EF4-FFF2-40B4-BE49-F238E27FC236}">
                  <a16:creationId xmlns:a16="http://schemas.microsoft.com/office/drawing/2014/main" id="{524D7F38-E916-6544-A404-39534DDD2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23791455" y="-10680890"/>
              <a:ext cx="8138160" cy="8138160"/>
            </a:xfrm>
            <a:prstGeom prst="rect">
              <a:avLst/>
            </a:prstGeom>
          </p:spPr>
        </p:pic>
        <p:pic>
          <p:nvPicPr>
            <p:cNvPr id="16" name="Graphic 15" descr="Decision chart">
              <a:extLst>
                <a:ext uri="{FF2B5EF4-FFF2-40B4-BE49-F238E27FC236}">
                  <a16:creationId xmlns:a16="http://schemas.microsoft.com/office/drawing/2014/main" id="{D3C09D70-D9F5-074B-BD62-2AE2BA904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-9154147" y="-10680890"/>
              <a:ext cx="8138160" cy="8138160"/>
            </a:xfrm>
            <a:prstGeom prst="rect">
              <a:avLst/>
            </a:prstGeom>
          </p:spPr>
        </p:pic>
        <p:pic>
          <p:nvPicPr>
            <p:cNvPr id="18" name="Graphic 17" descr="Map with pin">
              <a:extLst>
                <a:ext uri="{FF2B5EF4-FFF2-40B4-BE49-F238E27FC236}">
                  <a16:creationId xmlns:a16="http://schemas.microsoft.com/office/drawing/2014/main" id="{003CCCF4-FC72-B949-A19C-E8AC189E1A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53840" y="-10680890"/>
              <a:ext cx="8138160" cy="8138160"/>
            </a:xfrm>
            <a:prstGeom prst="rect">
              <a:avLst/>
            </a:prstGeom>
          </p:spPr>
        </p:pic>
        <p:pic>
          <p:nvPicPr>
            <p:cNvPr id="20" name="Graphic 19" descr="Microscope">
              <a:extLst>
                <a:ext uri="{FF2B5EF4-FFF2-40B4-BE49-F238E27FC236}">
                  <a16:creationId xmlns:a16="http://schemas.microsoft.com/office/drawing/2014/main" id="{D94D91D7-618A-3C48-90BC-AC22D6242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8214014" y="-10785220"/>
              <a:ext cx="8138160" cy="8138160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15443C2-6D9F-0E4A-BBF0-1F52D4D9E730}"/>
              </a:ext>
            </a:extLst>
          </p:cNvPr>
          <p:cNvGrpSpPr/>
          <p:nvPr/>
        </p:nvGrpSpPr>
        <p:grpSpPr>
          <a:xfrm>
            <a:off x="-29649333" y="6083260"/>
            <a:ext cx="68300690" cy="32780720"/>
            <a:chOff x="-29649333" y="6083260"/>
            <a:chExt cx="68300690" cy="3278072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A784458-36BD-194B-83D1-5E90A4C107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-29649333" y="6083260"/>
              <a:ext cx="67406343" cy="1625060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7C333C8-94C6-A94D-8D1B-0274985974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-28949438" y="22997506"/>
              <a:ext cx="67600795" cy="158664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27344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6ACC941-DC4C-354E-ABC7-DF9A60EC6002}"/>
              </a:ext>
            </a:extLst>
          </p:cNvPr>
          <p:cNvGrpSpPr/>
          <p:nvPr/>
        </p:nvGrpSpPr>
        <p:grpSpPr>
          <a:xfrm>
            <a:off x="-4213413" y="-1994737"/>
            <a:ext cx="14609887" cy="9811638"/>
            <a:chOff x="-4213413" y="-1994737"/>
            <a:chExt cx="14609887" cy="981163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9BECF68-943C-DD48-8DCE-F250F00F8C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901"/>
            <a:stretch/>
          </p:blipFill>
          <p:spPr>
            <a:xfrm>
              <a:off x="-4213413" y="-1994737"/>
              <a:ext cx="14609887" cy="9811638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452E952-D441-7441-A0A6-A5AC343972F6}"/>
                </a:ext>
              </a:extLst>
            </p:cNvPr>
            <p:cNvSpPr/>
            <p:nvPr/>
          </p:nvSpPr>
          <p:spPr>
            <a:xfrm>
              <a:off x="4202588" y="5423229"/>
              <a:ext cx="2687269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500" dirty="0">
                  <a:solidFill>
                    <a:srgbClr val="5D0000"/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Oakland</a:t>
              </a:r>
              <a:endParaRPr lang="en-US" sz="4500" dirty="0">
                <a:solidFill>
                  <a:srgbClr val="5D0000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BA94124-792A-D84B-955E-34BC451F7A21}"/>
                </a:ext>
              </a:extLst>
            </p:cNvPr>
            <p:cNvSpPr/>
            <p:nvPr/>
          </p:nvSpPr>
          <p:spPr>
            <a:xfrm>
              <a:off x="-2434040" y="-1381076"/>
              <a:ext cx="4342566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500" dirty="0">
                  <a:solidFill>
                    <a:srgbClr val="003F00"/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Francisco</a:t>
              </a:r>
              <a:endParaRPr lang="en-US" sz="4500" dirty="0">
                <a:solidFill>
                  <a:srgbClr val="003F00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D6F06BC-7474-2D4F-BE47-F22807ADD8E7}"/>
                </a:ext>
              </a:extLst>
            </p:cNvPr>
            <p:cNvSpPr/>
            <p:nvPr/>
          </p:nvSpPr>
          <p:spPr>
            <a:xfrm>
              <a:off x="5706516" y="-1381076"/>
              <a:ext cx="2962076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500" dirty="0">
                  <a:solidFill>
                    <a:srgbClr val="050540"/>
                  </a:solidFill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Helvetica" pitchFamily="2" charset="0"/>
                </a:rPr>
                <a:t>San Jose</a:t>
              </a:r>
              <a:endParaRPr lang="en-US" sz="4500" dirty="0">
                <a:solidFill>
                  <a:srgbClr val="05054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6130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2819</TotalTime>
  <Words>375</Words>
  <Application>Microsoft Macintosh PowerPoint</Application>
  <PresentationFormat>Widescreen</PresentationFormat>
  <Paragraphs>280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Boles</dc:creator>
  <cp:lastModifiedBy>Microsoft Office User</cp:lastModifiedBy>
  <cp:revision>58</cp:revision>
  <dcterms:created xsi:type="dcterms:W3CDTF">2019-07-02T00:41:06Z</dcterms:created>
  <dcterms:modified xsi:type="dcterms:W3CDTF">2019-08-26T03:40:04Z</dcterms:modified>
</cp:coreProperties>
</file>

<file path=docProps/thumbnail.jpeg>
</file>